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charset="1" panose="020B0606030504020204"/>
      <p:regular r:id="rId10"/>
    </p:embeddedFont>
    <p:embeddedFont>
      <p:font typeface="Open Sans Bold" charset="1" panose="020B0806030504020204"/>
      <p:regular r:id="rId11"/>
    </p:embeddedFont>
    <p:embeddedFont>
      <p:font typeface="Open Sans Italics" charset="1" panose="020B0606030504020204"/>
      <p:regular r:id="rId12"/>
    </p:embeddedFont>
    <p:embeddedFont>
      <p:font typeface="Open Sans Bold Italics" charset="1" panose="020B0806030504020204"/>
      <p:regular r:id="rId13"/>
    </p:embeddedFont>
    <p:embeddedFont>
      <p:font typeface="Canva Sans" charset="1" panose="020B0503030501040103"/>
      <p:regular r:id="rId14"/>
    </p:embeddedFont>
    <p:embeddedFont>
      <p:font typeface="Canva Sans Bold" charset="1" panose="020B0803030501040103"/>
      <p:regular r:id="rId15"/>
    </p:embeddedFont>
    <p:embeddedFont>
      <p:font typeface="Canva Sans Italics" charset="1" panose="020B0503030501040103"/>
      <p:regular r:id="rId16"/>
    </p:embeddedFont>
    <p:embeddedFont>
      <p:font typeface="Canva Sans Bold Italics" charset="1" panose="020B0803030501040103"/>
      <p:regular r:id="rId17"/>
    </p:embeddedFont>
    <p:embeddedFont>
      <p:font typeface="Saira Medium" charset="1" panose="00000600000000000000"/>
      <p:regular r:id="rId18"/>
    </p:embeddedFont>
    <p:embeddedFont>
      <p:font typeface="Saira Medium Bold" charset="1" panose="00000700000000000000"/>
      <p:regular r:id="rId19"/>
    </p:embeddedFont>
    <p:embeddedFont>
      <p:font typeface="Saira Light" charset="1" panose="00000400000000000000"/>
      <p:regular r:id="rId20"/>
    </p:embeddedFont>
    <p:embeddedFont>
      <p:font typeface="Saira Light Bold"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slides/slide2.xml" Type="http://schemas.openxmlformats.org/officeDocument/2006/relationships/slide"/><Relationship Id="rId24" Target="slides/slide3.xml" Type="http://schemas.openxmlformats.org/officeDocument/2006/relationships/slide"/><Relationship Id="rId25" Target="slides/slide4.xml" Type="http://schemas.openxmlformats.org/officeDocument/2006/relationships/slide"/><Relationship Id="rId26" Target="slides/slide5.xml" Type="http://schemas.openxmlformats.org/officeDocument/2006/relationships/slide"/><Relationship Id="rId27" Target="slides/slide6.xml" Type="http://schemas.openxmlformats.org/officeDocument/2006/relationships/slide"/><Relationship Id="rId28" Target="slides/slide7.xml" Type="http://schemas.openxmlformats.org/officeDocument/2006/relationships/slide"/><Relationship Id="rId29" Target="slides/slide8.xml" Type="http://schemas.openxmlformats.org/officeDocument/2006/relationships/slide"/><Relationship Id="rId3" Target="viewProps.xml" Type="http://schemas.openxmlformats.org/officeDocument/2006/relationships/viewProps"/><Relationship Id="rId30" Target="slides/slide9.xml" Type="http://schemas.openxmlformats.org/officeDocument/2006/relationships/slide"/><Relationship Id="rId31" Target="slides/slide10.xml" Type="http://schemas.openxmlformats.org/officeDocument/2006/relationships/slide"/><Relationship Id="rId32" Target="slides/slide11.xml" Type="http://schemas.openxmlformats.org/officeDocument/2006/relationships/slide"/><Relationship Id="rId33" Target="slides/slide12.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https://padlet.com/qmul_cs/spring-2022-at-qmul-a0jf1plemzfudm4c" TargetMode="External" Type="http://schemas.openxmlformats.org/officeDocument/2006/relationships/hyperlink"/></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2" Target="../media/image1.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https://www.officeforstudents.org.uk/advice-and-guidance/regulation/registration-with-the-ofs-a-guide/conditions-of-registration/" TargetMode="External" Type="http://schemas.openxmlformats.org/officeDocument/2006/relationships/hyperlink"/><Relationship Id="rId5" Target="../media/image2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12" r="0" b="7812"/>
          <a:stretch>
            <a:fillRect/>
          </a:stretch>
        </p:blipFill>
        <p:spPr>
          <a:xfrm flipH="false" flipV="false">
            <a:off x="0" y="0"/>
            <a:ext cx="18288000" cy="10287000"/>
          </a:xfrm>
          <a:prstGeom prst="rect">
            <a:avLst/>
          </a:prstGeom>
        </p:spPr>
      </p:pic>
      <p:grpSp>
        <p:nvGrpSpPr>
          <p:cNvPr name="Group 3" id="3"/>
          <p:cNvGrpSpPr/>
          <p:nvPr/>
        </p:nvGrpSpPr>
        <p:grpSpPr>
          <a:xfrm rot="0">
            <a:off x="0" y="0"/>
            <a:ext cx="18297525" cy="5143500"/>
            <a:chOff x="0" y="0"/>
            <a:chExt cx="24396700" cy="6858000"/>
          </a:xfrm>
        </p:grpSpPr>
        <p:pic>
          <p:nvPicPr>
            <p:cNvPr name="Picture 4" id="4"/>
            <p:cNvPicPr>
              <a:picLocks noChangeAspect="true"/>
            </p:cNvPicPr>
            <p:nvPr/>
          </p:nvPicPr>
          <p:blipFill>
            <a:blip r:embed="rId3"/>
            <a:srcRect l="0" t="7834" r="0" b="7834"/>
            <a:stretch>
              <a:fillRect/>
            </a:stretch>
          </p:blipFill>
          <p:spPr>
            <a:xfrm flipH="false" flipV="false">
              <a:off x="0" y="0"/>
              <a:ext cx="24396700" cy="6858000"/>
            </a:xfrm>
            <a:prstGeom prst="rect">
              <a:avLst/>
            </a:prstGeom>
          </p:spPr>
        </p:pic>
      </p:grpSp>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7031198" y="764931"/>
            <a:ext cx="456205" cy="263769"/>
          </a:xfrm>
          <a:prstGeom prst="rect">
            <a:avLst/>
          </a:prstGeom>
        </p:spPr>
      </p:pic>
      <p:grpSp>
        <p:nvGrpSpPr>
          <p:cNvPr name="Group 6" id="6"/>
          <p:cNvGrpSpPr/>
          <p:nvPr/>
        </p:nvGrpSpPr>
        <p:grpSpPr>
          <a:xfrm rot="0">
            <a:off x="17898006" y="8232317"/>
            <a:ext cx="399519" cy="1025983"/>
            <a:chOff x="0" y="0"/>
            <a:chExt cx="1280047" cy="3287216"/>
          </a:xfrm>
        </p:grpSpPr>
        <p:sp>
          <p:nvSpPr>
            <p:cNvPr name="Freeform 7" id="7"/>
            <p:cNvSpPr/>
            <p:nvPr/>
          </p:nvSpPr>
          <p:spPr>
            <a:xfrm flipH="false" flipV="false">
              <a:off x="0" y="0"/>
              <a:ext cx="1280047" cy="3287216"/>
            </a:xfrm>
            <a:custGeom>
              <a:avLst/>
              <a:gdLst/>
              <a:ahLst/>
              <a:cxnLst/>
              <a:rect r="r" b="b" t="t" l="l"/>
              <a:pathLst>
                <a:path h="3287216" w="1280047">
                  <a:moveTo>
                    <a:pt x="0" y="0"/>
                  </a:moveTo>
                  <a:lnTo>
                    <a:pt x="1280047" y="0"/>
                  </a:lnTo>
                  <a:lnTo>
                    <a:pt x="1280047" y="3287216"/>
                  </a:lnTo>
                  <a:lnTo>
                    <a:pt x="0" y="3287216"/>
                  </a:lnTo>
                  <a:close/>
                </a:path>
              </a:pathLst>
            </a:custGeom>
            <a:solidFill>
              <a:srgbClr val="171616"/>
            </a:solidFill>
          </p:spPr>
        </p:sp>
      </p:grpSp>
      <p:sp>
        <p:nvSpPr>
          <p:cNvPr name="TextBox 8" id="8"/>
          <p:cNvSpPr txBox="true"/>
          <p:nvPr/>
        </p:nvSpPr>
        <p:spPr>
          <a:xfrm rot="0">
            <a:off x="921091" y="7191991"/>
            <a:ext cx="7081810" cy="1323340"/>
          </a:xfrm>
          <a:prstGeom prst="rect">
            <a:avLst/>
          </a:prstGeom>
        </p:spPr>
        <p:txBody>
          <a:bodyPr anchor="t" rtlCol="false" tIns="0" lIns="0" bIns="0" rIns="0">
            <a:spAutoFit/>
          </a:bodyPr>
          <a:lstStyle/>
          <a:p>
            <a:pPr>
              <a:lnSpc>
                <a:spcPts val="2659"/>
              </a:lnSpc>
              <a:spcBef>
                <a:spcPct val="0"/>
              </a:spcBef>
            </a:pPr>
            <a:r>
              <a:rPr lang="en-US" sz="1899">
                <a:solidFill>
                  <a:srgbClr val="8CA9AD"/>
                </a:solidFill>
                <a:latin typeface="Saira Light"/>
              </a:rPr>
              <a:t>A national Marking &amp; Assessment Boycott is the most powerful tool UCU has had to change the direction and priorities of Higher Education. There is a lot of collective knowledge in the union using MABs effectively.</a:t>
            </a:r>
          </a:p>
        </p:txBody>
      </p:sp>
      <p:sp>
        <p:nvSpPr>
          <p:cNvPr name="TextBox 9" id="9"/>
          <p:cNvSpPr txBox="true"/>
          <p:nvPr/>
        </p:nvSpPr>
        <p:spPr>
          <a:xfrm rot="0">
            <a:off x="921091" y="8743950"/>
            <a:ext cx="7463308" cy="514350"/>
          </a:xfrm>
          <a:prstGeom prst="rect">
            <a:avLst/>
          </a:prstGeom>
        </p:spPr>
        <p:txBody>
          <a:bodyPr anchor="t" rtlCol="false" tIns="0" lIns="0" bIns="0" rIns="0">
            <a:spAutoFit/>
          </a:bodyPr>
          <a:lstStyle/>
          <a:p>
            <a:pPr>
              <a:lnSpc>
                <a:spcPts val="4200"/>
              </a:lnSpc>
              <a:spcBef>
                <a:spcPct val="0"/>
              </a:spcBef>
            </a:pPr>
            <a:r>
              <a:rPr lang="en-US" sz="3000">
                <a:solidFill>
                  <a:srgbClr val="8CA9AD"/>
                </a:solidFill>
                <a:latin typeface="Saira Light"/>
              </a:rPr>
              <a:t>Experiences and Reflections from QMUCU</a:t>
            </a:r>
          </a:p>
        </p:txBody>
      </p:sp>
      <p:sp>
        <p:nvSpPr>
          <p:cNvPr name="TextBox 10" id="10"/>
          <p:cNvSpPr txBox="true"/>
          <p:nvPr/>
        </p:nvSpPr>
        <p:spPr>
          <a:xfrm rot="0">
            <a:off x="9096789" y="6413482"/>
            <a:ext cx="8801216" cy="3137535"/>
          </a:xfrm>
          <a:prstGeom prst="rect">
            <a:avLst/>
          </a:prstGeom>
        </p:spPr>
        <p:txBody>
          <a:bodyPr anchor="t" rtlCol="false" tIns="0" lIns="0" bIns="0" rIns="0">
            <a:spAutoFit/>
          </a:bodyPr>
          <a:lstStyle/>
          <a:p>
            <a:pPr algn="r">
              <a:lnSpc>
                <a:spcPts val="12120"/>
              </a:lnSpc>
            </a:pPr>
            <a:r>
              <a:rPr lang="en-US" sz="12000">
                <a:solidFill>
                  <a:srgbClr val="FFFFFF"/>
                </a:solidFill>
                <a:latin typeface="Saira Medium"/>
              </a:rPr>
              <a:t>Absolutely</a:t>
            </a:r>
          </a:p>
          <a:p>
            <a:pPr algn="r">
              <a:lnSpc>
                <a:spcPts val="12120"/>
              </a:lnSpc>
            </a:pPr>
            <a:r>
              <a:rPr lang="en-US" sz="12000">
                <a:solidFill>
                  <a:srgbClr val="FFFFFF"/>
                </a:solidFill>
                <a:latin typeface="Saira Medium"/>
              </a:rPr>
              <a:t>MABulous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2417556" y="2333944"/>
            <a:ext cx="1938412" cy="1003308"/>
          </a:xfrm>
          <a:prstGeom prst="rect">
            <a:avLst/>
          </a:prstGeom>
        </p:spPr>
        <p:txBody>
          <a:bodyPr anchor="t" rtlCol="false" tIns="0" lIns="0" bIns="0" rIns="0">
            <a:spAutoFit/>
          </a:bodyPr>
          <a:lstStyle/>
          <a:p>
            <a:pPr>
              <a:lnSpc>
                <a:spcPts val="7700"/>
              </a:lnSpc>
            </a:pPr>
            <a:r>
              <a:rPr lang="en-US" sz="7000">
                <a:solidFill>
                  <a:srgbClr val="8CA9AD"/>
                </a:solidFill>
                <a:latin typeface="Saira Light Bold"/>
              </a:rPr>
              <a:t>01.</a:t>
            </a:r>
          </a:p>
        </p:txBody>
      </p:sp>
      <p:sp>
        <p:nvSpPr>
          <p:cNvPr name="TextBox 3" id="3"/>
          <p:cNvSpPr txBox="true"/>
          <p:nvPr/>
        </p:nvSpPr>
        <p:spPr>
          <a:xfrm rot="0">
            <a:off x="2417556" y="3855931"/>
            <a:ext cx="1938412" cy="1003308"/>
          </a:xfrm>
          <a:prstGeom prst="rect">
            <a:avLst/>
          </a:prstGeom>
        </p:spPr>
        <p:txBody>
          <a:bodyPr anchor="t" rtlCol="false" tIns="0" lIns="0" bIns="0" rIns="0">
            <a:spAutoFit/>
          </a:bodyPr>
          <a:lstStyle/>
          <a:p>
            <a:pPr>
              <a:lnSpc>
                <a:spcPts val="7700"/>
              </a:lnSpc>
            </a:pPr>
            <a:r>
              <a:rPr lang="en-US" sz="7000">
                <a:solidFill>
                  <a:srgbClr val="8CA9AD"/>
                </a:solidFill>
                <a:latin typeface="Saira Light Bold"/>
              </a:rPr>
              <a:t>02.</a:t>
            </a:r>
          </a:p>
        </p:txBody>
      </p:sp>
      <p:sp>
        <p:nvSpPr>
          <p:cNvPr name="TextBox 4" id="4"/>
          <p:cNvSpPr txBox="true"/>
          <p:nvPr/>
        </p:nvSpPr>
        <p:spPr>
          <a:xfrm rot="0">
            <a:off x="4355969" y="2341879"/>
            <a:ext cx="6726444" cy="501656"/>
          </a:xfrm>
          <a:prstGeom prst="rect">
            <a:avLst/>
          </a:prstGeom>
        </p:spPr>
        <p:txBody>
          <a:bodyPr anchor="t" rtlCol="false" tIns="0" lIns="0" bIns="0" rIns="0">
            <a:spAutoFit/>
          </a:bodyPr>
          <a:lstStyle/>
          <a:p>
            <a:pPr>
              <a:lnSpc>
                <a:spcPts val="3850"/>
              </a:lnSpc>
            </a:pPr>
            <a:r>
              <a:rPr lang="en-US" sz="3500">
                <a:solidFill>
                  <a:srgbClr val="BBCBCD"/>
                </a:solidFill>
                <a:latin typeface="Saira Light Bold"/>
              </a:rPr>
              <a:t>BACKGROUND</a:t>
            </a:r>
          </a:p>
        </p:txBody>
      </p:sp>
      <p:sp>
        <p:nvSpPr>
          <p:cNvPr name="TextBox 5" id="5"/>
          <p:cNvSpPr txBox="true"/>
          <p:nvPr/>
        </p:nvSpPr>
        <p:spPr>
          <a:xfrm rot="0">
            <a:off x="4355969" y="3863866"/>
            <a:ext cx="6726444" cy="501656"/>
          </a:xfrm>
          <a:prstGeom prst="rect">
            <a:avLst/>
          </a:prstGeom>
        </p:spPr>
        <p:txBody>
          <a:bodyPr anchor="t" rtlCol="false" tIns="0" lIns="0" bIns="0" rIns="0">
            <a:spAutoFit/>
          </a:bodyPr>
          <a:lstStyle/>
          <a:p>
            <a:pPr>
              <a:lnSpc>
                <a:spcPts val="3850"/>
              </a:lnSpc>
            </a:pPr>
            <a:r>
              <a:rPr lang="en-US" sz="3500">
                <a:solidFill>
                  <a:srgbClr val="BBCBCD"/>
                </a:solidFill>
                <a:latin typeface="Saira Light"/>
              </a:rPr>
              <a:t>EARLY PREPARATION</a:t>
            </a:r>
          </a:p>
        </p:txBody>
      </p:sp>
      <p:sp>
        <p:nvSpPr>
          <p:cNvPr name="TextBox 6" id="6"/>
          <p:cNvSpPr txBox="true"/>
          <p:nvPr/>
        </p:nvSpPr>
        <p:spPr>
          <a:xfrm rot="0">
            <a:off x="4355969" y="2872110"/>
            <a:ext cx="6308465" cy="428631"/>
          </a:xfrm>
          <a:prstGeom prst="rect">
            <a:avLst/>
          </a:prstGeom>
        </p:spPr>
        <p:txBody>
          <a:bodyPr anchor="t" rtlCol="false" tIns="0" lIns="0" bIns="0" rIns="0">
            <a:spAutoFit/>
          </a:bodyPr>
          <a:lstStyle/>
          <a:p>
            <a:pPr>
              <a:lnSpc>
                <a:spcPts val="3300"/>
              </a:lnSpc>
            </a:pPr>
            <a:r>
              <a:rPr lang="en-US" sz="3000">
                <a:solidFill>
                  <a:srgbClr val="FFFFFF"/>
                </a:solidFill>
                <a:latin typeface="Saira Light Italics"/>
              </a:rPr>
              <a:t>What happened at QMUL in 2022</a:t>
            </a:r>
          </a:p>
        </p:txBody>
      </p:sp>
      <p:sp>
        <p:nvSpPr>
          <p:cNvPr name="TextBox 7" id="7"/>
          <p:cNvSpPr txBox="true"/>
          <p:nvPr/>
        </p:nvSpPr>
        <p:spPr>
          <a:xfrm rot="0">
            <a:off x="2417556" y="5377917"/>
            <a:ext cx="1938412" cy="1003308"/>
          </a:xfrm>
          <a:prstGeom prst="rect">
            <a:avLst/>
          </a:prstGeom>
        </p:spPr>
        <p:txBody>
          <a:bodyPr anchor="t" rtlCol="false" tIns="0" lIns="0" bIns="0" rIns="0">
            <a:spAutoFit/>
          </a:bodyPr>
          <a:lstStyle/>
          <a:p>
            <a:pPr>
              <a:lnSpc>
                <a:spcPts val="7700"/>
              </a:lnSpc>
            </a:pPr>
            <a:r>
              <a:rPr lang="en-US" sz="7000">
                <a:solidFill>
                  <a:srgbClr val="8CA9AD"/>
                </a:solidFill>
                <a:latin typeface="Saira Light Bold"/>
              </a:rPr>
              <a:t>03.</a:t>
            </a:r>
          </a:p>
        </p:txBody>
      </p:sp>
      <p:sp>
        <p:nvSpPr>
          <p:cNvPr name="TextBox 8" id="8"/>
          <p:cNvSpPr txBox="true"/>
          <p:nvPr/>
        </p:nvSpPr>
        <p:spPr>
          <a:xfrm rot="0">
            <a:off x="4355969" y="5385853"/>
            <a:ext cx="6726444" cy="501656"/>
          </a:xfrm>
          <a:prstGeom prst="rect">
            <a:avLst/>
          </a:prstGeom>
        </p:spPr>
        <p:txBody>
          <a:bodyPr anchor="t" rtlCol="false" tIns="0" lIns="0" bIns="0" rIns="0">
            <a:spAutoFit/>
          </a:bodyPr>
          <a:lstStyle/>
          <a:p>
            <a:pPr>
              <a:lnSpc>
                <a:spcPts val="3850"/>
              </a:lnSpc>
            </a:pPr>
            <a:r>
              <a:rPr lang="en-US" sz="3500">
                <a:solidFill>
                  <a:srgbClr val="BBCBCD"/>
                </a:solidFill>
                <a:latin typeface="Saira Light Bold"/>
              </a:rPr>
              <a:t>DURING THE BOYCOTT</a:t>
            </a:r>
          </a:p>
        </p:txBody>
      </p:sp>
      <p:sp>
        <p:nvSpPr>
          <p:cNvPr name="TextBox 9" id="9"/>
          <p:cNvSpPr txBox="true"/>
          <p:nvPr/>
        </p:nvSpPr>
        <p:spPr>
          <a:xfrm rot="0">
            <a:off x="2417556" y="6899904"/>
            <a:ext cx="1938412" cy="1003308"/>
          </a:xfrm>
          <a:prstGeom prst="rect">
            <a:avLst/>
          </a:prstGeom>
        </p:spPr>
        <p:txBody>
          <a:bodyPr anchor="t" rtlCol="false" tIns="0" lIns="0" bIns="0" rIns="0">
            <a:spAutoFit/>
          </a:bodyPr>
          <a:lstStyle/>
          <a:p>
            <a:pPr>
              <a:lnSpc>
                <a:spcPts val="7700"/>
              </a:lnSpc>
            </a:pPr>
            <a:r>
              <a:rPr lang="en-US" sz="7000">
                <a:solidFill>
                  <a:srgbClr val="8CA9AD"/>
                </a:solidFill>
                <a:latin typeface="Saira Light Bold"/>
              </a:rPr>
              <a:t>04.</a:t>
            </a:r>
          </a:p>
        </p:txBody>
      </p:sp>
      <p:sp>
        <p:nvSpPr>
          <p:cNvPr name="TextBox 10" id="10"/>
          <p:cNvSpPr txBox="true"/>
          <p:nvPr/>
        </p:nvSpPr>
        <p:spPr>
          <a:xfrm rot="0">
            <a:off x="4355969" y="6907839"/>
            <a:ext cx="6726444" cy="501656"/>
          </a:xfrm>
          <a:prstGeom prst="rect">
            <a:avLst/>
          </a:prstGeom>
        </p:spPr>
        <p:txBody>
          <a:bodyPr anchor="t" rtlCol="false" tIns="0" lIns="0" bIns="0" rIns="0">
            <a:spAutoFit/>
          </a:bodyPr>
          <a:lstStyle/>
          <a:p>
            <a:pPr>
              <a:lnSpc>
                <a:spcPts val="3850"/>
              </a:lnSpc>
            </a:pPr>
            <a:r>
              <a:rPr lang="en-US" sz="3500">
                <a:solidFill>
                  <a:srgbClr val="BBCBCD"/>
                </a:solidFill>
                <a:latin typeface="Saira Light Bold"/>
              </a:rPr>
              <a:t>AFTER</a:t>
            </a:r>
          </a:p>
        </p:txBody>
      </p:sp>
      <p:sp>
        <p:nvSpPr>
          <p:cNvPr name="TextBox 11" id="11"/>
          <p:cNvSpPr txBox="true"/>
          <p:nvPr/>
        </p:nvSpPr>
        <p:spPr>
          <a:xfrm rot="0">
            <a:off x="4355969" y="4394097"/>
            <a:ext cx="5542676" cy="428631"/>
          </a:xfrm>
          <a:prstGeom prst="rect">
            <a:avLst/>
          </a:prstGeom>
        </p:spPr>
        <p:txBody>
          <a:bodyPr anchor="t" rtlCol="false" tIns="0" lIns="0" bIns="0" rIns="0">
            <a:spAutoFit/>
          </a:bodyPr>
          <a:lstStyle/>
          <a:p>
            <a:pPr>
              <a:lnSpc>
                <a:spcPts val="3300"/>
              </a:lnSpc>
            </a:pPr>
            <a:r>
              <a:rPr lang="en-US" sz="3000">
                <a:solidFill>
                  <a:srgbClr val="FFFFFF"/>
                </a:solidFill>
                <a:latin typeface="Saira Light Italics"/>
              </a:rPr>
              <a:t>What to do now</a:t>
            </a:r>
          </a:p>
        </p:txBody>
      </p:sp>
      <p:sp>
        <p:nvSpPr>
          <p:cNvPr name="TextBox 12" id="12"/>
          <p:cNvSpPr txBox="true"/>
          <p:nvPr/>
        </p:nvSpPr>
        <p:spPr>
          <a:xfrm rot="0">
            <a:off x="4355969" y="5916084"/>
            <a:ext cx="9187152" cy="428631"/>
          </a:xfrm>
          <a:prstGeom prst="rect">
            <a:avLst/>
          </a:prstGeom>
        </p:spPr>
        <p:txBody>
          <a:bodyPr anchor="t" rtlCol="false" tIns="0" lIns="0" bIns="0" rIns="0">
            <a:spAutoFit/>
          </a:bodyPr>
          <a:lstStyle/>
          <a:p>
            <a:pPr>
              <a:lnSpc>
                <a:spcPts val="3300"/>
              </a:lnSpc>
            </a:pPr>
            <a:r>
              <a:rPr lang="en-US" sz="3000">
                <a:solidFill>
                  <a:srgbClr val="FFFFFF"/>
                </a:solidFill>
                <a:latin typeface="Saira Light Italics"/>
              </a:rPr>
              <a:t>With branch, management, student, externals</a:t>
            </a:r>
          </a:p>
        </p:txBody>
      </p:sp>
      <p:sp>
        <p:nvSpPr>
          <p:cNvPr name="TextBox 13" id="13"/>
          <p:cNvSpPr txBox="true"/>
          <p:nvPr/>
        </p:nvSpPr>
        <p:spPr>
          <a:xfrm rot="0">
            <a:off x="4355969" y="7438070"/>
            <a:ext cx="5542676" cy="428631"/>
          </a:xfrm>
          <a:prstGeom prst="rect">
            <a:avLst/>
          </a:prstGeom>
        </p:spPr>
        <p:txBody>
          <a:bodyPr anchor="t" rtlCol="false" tIns="0" lIns="0" bIns="0" rIns="0">
            <a:spAutoFit/>
          </a:bodyPr>
          <a:lstStyle/>
          <a:p>
            <a:pPr>
              <a:lnSpc>
                <a:spcPts val="3300"/>
              </a:lnSpc>
            </a:pPr>
            <a:r>
              <a:rPr lang="en-US" sz="3000">
                <a:solidFill>
                  <a:srgbClr val="FFFFFF"/>
                </a:solidFill>
                <a:latin typeface="Saira Light"/>
              </a:rPr>
              <a:t>How to end? How to follow up?</a:t>
            </a:r>
          </a:p>
        </p:txBody>
      </p:sp>
      <p:pic>
        <p:nvPicPr>
          <p:cNvPr name="Picture 14" id="1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417556" y="9164276"/>
            <a:ext cx="4102978" cy="2245448"/>
          </a:xfrm>
          <a:prstGeom prst="rect">
            <a:avLst/>
          </a:prstGeom>
        </p:spPr>
      </p:pic>
      <p:pic>
        <p:nvPicPr>
          <p:cNvPr name="Picture 15" id="1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3543121" y="-2151424"/>
            <a:ext cx="9489757" cy="10287000"/>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5400000">
            <a:off x="8716162" y="-5163311"/>
            <a:ext cx="855676" cy="19078043"/>
          </a:xfrm>
          <a:prstGeom prst="rect">
            <a:avLst/>
          </a:prstGeom>
          <a:solidFill>
            <a:srgbClr val="69A9B2">
              <a:alpha val="69804"/>
            </a:srgbClr>
          </a:solidFill>
        </p:spPr>
      </p:sp>
      <p:sp>
        <p:nvSpPr>
          <p:cNvPr name="AutoShape 3" id="3"/>
          <p:cNvSpPr/>
          <p:nvPr/>
        </p:nvSpPr>
        <p:spPr>
          <a:xfrm rot="5400000">
            <a:off x="8716162" y="-4307635"/>
            <a:ext cx="855676" cy="19078043"/>
          </a:xfrm>
          <a:prstGeom prst="rect">
            <a:avLst/>
          </a:prstGeom>
          <a:solidFill>
            <a:srgbClr val="69A9B2">
              <a:alpha val="40000"/>
            </a:srgbClr>
          </a:solidFill>
        </p:spPr>
      </p:sp>
      <p:sp>
        <p:nvSpPr>
          <p:cNvPr name="AutoShape 4" id="4"/>
          <p:cNvSpPr/>
          <p:nvPr/>
        </p:nvSpPr>
        <p:spPr>
          <a:xfrm rot="5400000">
            <a:off x="6773062" y="-8057338"/>
            <a:ext cx="4932376" cy="19078043"/>
          </a:xfrm>
          <a:prstGeom prst="rect">
            <a:avLst/>
          </a:prstGeom>
          <a:solidFill>
            <a:srgbClr val="8CA9AD"/>
          </a:solidFill>
        </p:spPr>
      </p:sp>
      <p:grpSp>
        <p:nvGrpSpPr>
          <p:cNvPr name="Group 5" id="5"/>
          <p:cNvGrpSpPr/>
          <p:nvPr/>
        </p:nvGrpSpPr>
        <p:grpSpPr>
          <a:xfrm rot="0">
            <a:off x="1028700" y="5485289"/>
            <a:ext cx="347871" cy="347871"/>
            <a:chOff x="0" y="0"/>
            <a:chExt cx="6350000" cy="6350000"/>
          </a:xfrm>
        </p:grpSpPr>
        <p:sp>
          <p:nvSpPr>
            <p:cNvPr name="Freeform 6" id="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7" id="7"/>
          <p:cNvGrpSpPr/>
          <p:nvPr/>
        </p:nvGrpSpPr>
        <p:grpSpPr>
          <a:xfrm rot="0">
            <a:off x="5218694" y="5485289"/>
            <a:ext cx="347871" cy="347871"/>
            <a:chOff x="0" y="0"/>
            <a:chExt cx="6350000" cy="6350000"/>
          </a:xfrm>
        </p:grpSpPr>
        <p:sp>
          <p:nvSpPr>
            <p:cNvPr name="Freeform 8" id="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9" id="9"/>
          <p:cNvGrpSpPr/>
          <p:nvPr/>
        </p:nvGrpSpPr>
        <p:grpSpPr>
          <a:xfrm rot="0">
            <a:off x="9408688" y="5485289"/>
            <a:ext cx="347871" cy="347871"/>
            <a:chOff x="0" y="0"/>
            <a:chExt cx="6350000" cy="6350000"/>
          </a:xfrm>
        </p:grpSpPr>
        <p:sp>
          <p:nvSpPr>
            <p:cNvPr name="Freeform 10" id="10"/>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1" id="11"/>
          <p:cNvGrpSpPr/>
          <p:nvPr/>
        </p:nvGrpSpPr>
        <p:grpSpPr>
          <a:xfrm rot="0">
            <a:off x="13598682" y="5485289"/>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pic>
        <p:nvPicPr>
          <p:cNvPr name="Picture 13" id="13">
            <a:hlinkClick r:id="rId3" tooltip="https://padlet.com/qmul_cs/spring-2022-at-qmul-a0jf1plemzfudm4c"/>
          </p:cNvPr>
          <p:cNvPicPr>
            <a:picLocks noChangeAspect="true"/>
          </p:cNvPicPr>
          <p:nvPr/>
        </p:nvPicPr>
        <p:blipFill>
          <a:blip r:embed="rId2"/>
          <a:srcRect l="0" t="0" r="0" b="0"/>
          <a:stretch>
            <a:fillRect/>
          </a:stretch>
        </p:blipFill>
        <p:spPr>
          <a:xfrm flipH="false" flipV="false" rot="0">
            <a:off x="13598682" y="608456"/>
            <a:ext cx="2534794" cy="2534794"/>
          </a:xfrm>
          <a:prstGeom prst="rect">
            <a:avLst/>
          </a:prstGeom>
        </p:spPr>
      </p:pic>
      <p:sp>
        <p:nvSpPr>
          <p:cNvPr name="TextBox 14" id="14"/>
          <p:cNvSpPr txBox="true"/>
          <p:nvPr/>
        </p:nvSpPr>
        <p:spPr>
          <a:xfrm rot="0">
            <a:off x="1028700" y="1382638"/>
            <a:ext cx="11281564" cy="1066800"/>
          </a:xfrm>
          <a:prstGeom prst="rect">
            <a:avLst/>
          </a:prstGeom>
        </p:spPr>
        <p:txBody>
          <a:bodyPr anchor="t" rtlCol="false" tIns="0" lIns="0" bIns="0" rIns="0">
            <a:spAutoFit/>
          </a:bodyPr>
          <a:lstStyle/>
          <a:p>
            <a:pPr>
              <a:lnSpc>
                <a:spcPts val="8400"/>
              </a:lnSpc>
            </a:pPr>
            <a:r>
              <a:rPr lang="en-US" sz="7000" spc="210">
                <a:solidFill>
                  <a:srgbClr val="FFFFFF"/>
                </a:solidFill>
                <a:latin typeface="Saira Light"/>
              </a:rPr>
              <a:t>BRIEF BACKGROUND</a:t>
            </a:r>
          </a:p>
        </p:txBody>
      </p:sp>
      <p:grpSp>
        <p:nvGrpSpPr>
          <p:cNvPr name="Group 15" id="15"/>
          <p:cNvGrpSpPr/>
          <p:nvPr/>
        </p:nvGrpSpPr>
        <p:grpSpPr>
          <a:xfrm rot="0">
            <a:off x="1028700" y="6374953"/>
            <a:ext cx="3161134" cy="1759712"/>
            <a:chOff x="0" y="0"/>
            <a:chExt cx="4214846" cy="2346282"/>
          </a:xfrm>
        </p:grpSpPr>
        <p:sp>
          <p:nvSpPr>
            <p:cNvPr name="TextBox 16" id="16"/>
            <p:cNvSpPr txBox="true"/>
            <p:nvPr/>
          </p:nvSpPr>
          <p:spPr>
            <a:xfrm rot="0">
              <a:off x="0" y="-66675"/>
              <a:ext cx="4214846" cy="7516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Pre-MAB</a:t>
              </a:r>
            </a:p>
          </p:txBody>
        </p:sp>
        <p:sp>
          <p:nvSpPr>
            <p:cNvPr name="TextBox 17" id="17"/>
            <p:cNvSpPr txBox="true"/>
            <p:nvPr/>
          </p:nvSpPr>
          <p:spPr>
            <a:xfrm rot="0">
              <a:off x="0" y="1081362"/>
              <a:ext cx="4214846" cy="12649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10 days of local strike action</a:t>
              </a:r>
            </a:p>
          </p:txBody>
        </p:sp>
      </p:grpSp>
      <p:grpSp>
        <p:nvGrpSpPr>
          <p:cNvPr name="Group 18" id="18"/>
          <p:cNvGrpSpPr/>
          <p:nvPr/>
        </p:nvGrpSpPr>
        <p:grpSpPr>
          <a:xfrm rot="0">
            <a:off x="5218694" y="6374953"/>
            <a:ext cx="3161134" cy="3245612"/>
            <a:chOff x="0" y="0"/>
            <a:chExt cx="4214846" cy="4327482"/>
          </a:xfrm>
        </p:grpSpPr>
        <p:sp>
          <p:nvSpPr>
            <p:cNvPr name="TextBox 19" id="19"/>
            <p:cNvSpPr txBox="true"/>
            <p:nvPr/>
          </p:nvSpPr>
          <p:spPr>
            <a:xfrm rot="0">
              <a:off x="0" y="-66675"/>
              <a:ext cx="4214846" cy="7516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May-August</a:t>
              </a:r>
            </a:p>
          </p:txBody>
        </p:sp>
        <p:sp>
          <p:nvSpPr>
            <p:cNvPr name="TextBox 20" id="20"/>
            <p:cNvSpPr txBox="true"/>
            <p:nvPr/>
          </p:nvSpPr>
          <p:spPr>
            <a:xfrm rot="0">
              <a:off x="0" y="1081362"/>
              <a:ext cx="4214846" cy="32461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Four months withholding marks and putting management in a corner</a:t>
              </a:r>
            </a:p>
          </p:txBody>
        </p:sp>
      </p:grpSp>
      <p:grpSp>
        <p:nvGrpSpPr>
          <p:cNvPr name="Group 21" id="21"/>
          <p:cNvGrpSpPr/>
          <p:nvPr/>
        </p:nvGrpSpPr>
        <p:grpSpPr>
          <a:xfrm rot="0">
            <a:off x="9408688" y="6374953"/>
            <a:ext cx="3161134" cy="3350387"/>
            <a:chOff x="0" y="0"/>
            <a:chExt cx="4214846" cy="4467182"/>
          </a:xfrm>
        </p:grpSpPr>
        <p:sp>
          <p:nvSpPr>
            <p:cNvPr name="TextBox 22" id="22"/>
            <p:cNvSpPr txBox="true"/>
            <p:nvPr/>
          </p:nvSpPr>
          <p:spPr>
            <a:xfrm rot="0">
              <a:off x="0" y="-66675"/>
              <a:ext cx="4214846" cy="15517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a:rPr>
                <a:t>July Deductions</a:t>
              </a:r>
            </a:p>
          </p:txBody>
        </p:sp>
        <p:sp>
          <p:nvSpPr>
            <p:cNvPr name="TextBox 23" id="23"/>
            <p:cNvSpPr txBox="true"/>
            <p:nvPr/>
          </p:nvSpPr>
          <p:spPr>
            <a:xfrm rot="0">
              <a:off x="0" y="1881462"/>
              <a:ext cx="4214846" cy="25857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Just over 100 members deducted 100% pay on ASOS policy in July</a:t>
              </a:r>
            </a:p>
          </p:txBody>
        </p:sp>
      </p:grpSp>
      <p:grpSp>
        <p:nvGrpSpPr>
          <p:cNvPr name="Group 24" id="24"/>
          <p:cNvGrpSpPr/>
          <p:nvPr/>
        </p:nvGrpSpPr>
        <p:grpSpPr>
          <a:xfrm rot="0">
            <a:off x="13598682" y="6374953"/>
            <a:ext cx="4484134" cy="4236212"/>
            <a:chOff x="0" y="0"/>
            <a:chExt cx="5978846" cy="5648282"/>
          </a:xfrm>
        </p:grpSpPr>
        <p:sp>
          <p:nvSpPr>
            <p:cNvPr name="TextBox 25" id="25"/>
            <p:cNvSpPr txBox="true"/>
            <p:nvPr/>
          </p:nvSpPr>
          <p:spPr>
            <a:xfrm rot="0">
              <a:off x="0" y="-66675"/>
              <a:ext cx="5978846" cy="7516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Aftermath</a:t>
              </a:r>
            </a:p>
          </p:txBody>
        </p:sp>
        <p:sp>
          <p:nvSpPr>
            <p:cNvPr name="TextBox 26" id="26"/>
            <p:cNvSpPr txBox="true"/>
            <p:nvPr/>
          </p:nvSpPr>
          <p:spPr>
            <a:xfrm rot="0">
              <a:off x="0" y="1081362"/>
              <a:ext cx="5978846" cy="45669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Local settlement (£700 increase to London Weighting for all staff; Joint work agreements on 4F; no August deductions)</a:t>
              </a:r>
            </a:p>
            <a:p>
              <a:pPr>
                <a:lnSpc>
                  <a:spcPts val="3900"/>
                </a:lnSpc>
              </a:pPr>
              <a:r>
                <a:rPr lang="en-US" sz="2600" spc="26">
                  <a:solidFill>
                    <a:srgbClr val="FFFFFF"/>
                  </a:solidFill>
                  <a:latin typeface="Saira Light"/>
                </a:rPr>
                <a:t>Grievances &amp; Legal action</a:t>
              </a:r>
            </a:p>
            <a:p>
              <a:pPr>
                <a:lnSpc>
                  <a:spcPts val="3900"/>
                </a:lnSpc>
              </a:pPr>
            </a:p>
          </p:txBody>
        </p:sp>
      </p:grpSp>
      <p:sp>
        <p:nvSpPr>
          <p:cNvPr name="TextBox 27" id="27"/>
          <p:cNvSpPr txBox="true"/>
          <p:nvPr/>
        </p:nvSpPr>
        <p:spPr>
          <a:xfrm rot="5400000">
            <a:off x="15640013" y="1476338"/>
            <a:ext cx="2279725" cy="1054100"/>
          </a:xfrm>
          <a:prstGeom prst="rect">
            <a:avLst/>
          </a:prstGeom>
        </p:spPr>
        <p:txBody>
          <a:bodyPr anchor="t" rtlCol="false" tIns="0" lIns="0" bIns="0" rIns="0">
            <a:spAutoFit/>
          </a:bodyPr>
          <a:lstStyle/>
          <a:p>
            <a:pPr>
              <a:lnSpc>
                <a:spcPts val="2800"/>
              </a:lnSpc>
            </a:pPr>
            <a:r>
              <a:rPr lang="en-US" sz="2000" spc="160">
                <a:solidFill>
                  <a:srgbClr val="FFFFFF"/>
                </a:solidFill>
                <a:latin typeface="Saira Light"/>
              </a:rPr>
              <a:t>WE KNOW WHAT WE DID LAST SUMMER</a:t>
            </a:r>
          </a:p>
        </p:txBody>
      </p:sp>
      <p:sp>
        <p:nvSpPr>
          <p:cNvPr name="TextBox 28" id="28"/>
          <p:cNvSpPr txBox="true"/>
          <p:nvPr/>
        </p:nvSpPr>
        <p:spPr>
          <a:xfrm rot="0">
            <a:off x="1028700" y="2224482"/>
            <a:ext cx="9196588" cy="580390"/>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Local action in response to ASOS deductions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12" r="0" b="7812"/>
          <a:stretch>
            <a:fillRect/>
          </a:stretch>
        </p:blipFill>
        <p:spPr>
          <a:xfrm flipH="false" flipV="false">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7031198" y="764931"/>
            <a:ext cx="456205" cy="263769"/>
          </a:xfrm>
          <a:prstGeom prst="rect">
            <a:avLst/>
          </a:prstGeom>
        </p:spPr>
      </p:pic>
      <p:grpSp>
        <p:nvGrpSpPr>
          <p:cNvPr name="Group 4" id="4"/>
          <p:cNvGrpSpPr/>
          <p:nvPr/>
        </p:nvGrpSpPr>
        <p:grpSpPr>
          <a:xfrm rot="0">
            <a:off x="17898006" y="8232317"/>
            <a:ext cx="399519" cy="1025983"/>
            <a:chOff x="0" y="0"/>
            <a:chExt cx="1280047" cy="3287216"/>
          </a:xfrm>
        </p:grpSpPr>
        <p:sp>
          <p:nvSpPr>
            <p:cNvPr name="Freeform 5" id="5"/>
            <p:cNvSpPr/>
            <p:nvPr/>
          </p:nvSpPr>
          <p:spPr>
            <a:xfrm flipH="false" flipV="false">
              <a:off x="0" y="0"/>
              <a:ext cx="1280047" cy="3287216"/>
            </a:xfrm>
            <a:custGeom>
              <a:avLst/>
              <a:gdLst/>
              <a:ahLst/>
              <a:cxnLst/>
              <a:rect r="r" b="b" t="t" l="l"/>
              <a:pathLst>
                <a:path h="3287216" w="1280047">
                  <a:moveTo>
                    <a:pt x="0" y="0"/>
                  </a:moveTo>
                  <a:lnTo>
                    <a:pt x="1280047" y="0"/>
                  </a:lnTo>
                  <a:lnTo>
                    <a:pt x="1280047" y="3287216"/>
                  </a:lnTo>
                  <a:lnTo>
                    <a:pt x="0" y="3287216"/>
                  </a:lnTo>
                  <a:close/>
                </a:path>
              </a:pathLst>
            </a:custGeom>
            <a:solidFill>
              <a:srgbClr val="171616"/>
            </a:solidFill>
          </p:spPr>
        </p:sp>
      </p:grpSp>
      <p:grpSp>
        <p:nvGrpSpPr>
          <p:cNvPr name="Group 6" id="6"/>
          <p:cNvGrpSpPr/>
          <p:nvPr/>
        </p:nvGrpSpPr>
        <p:grpSpPr>
          <a:xfrm rot="0">
            <a:off x="11849100" y="3429016"/>
            <a:ext cx="5410200" cy="4803301"/>
            <a:chOff x="0" y="0"/>
            <a:chExt cx="1973656" cy="1752257"/>
          </a:xfrm>
        </p:grpSpPr>
        <p:sp>
          <p:nvSpPr>
            <p:cNvPr name="Freeform 7" id="7"/>
            <p:cNvSpPr/>
            <p:nvPr/>
          </p:nvSpPr>
          <p:spPr>
            <a:xfrm flipH="false" flipV="false">
              <a:off x="0" y="0"/>
              <a:ext cx="1973655" cy="1752257"/>
            </a:xfrm>
            <a:custGeom>
              <a:avLst/>
              <a:gdLst/>
              <a:ahLst/>
              <a:cxnLst/>
              <a:rect r="r" b="b" t="t" l="l"/>
              <a:pathLst>
                <a:path h="1752257" w="1973655">
                  <a:moveTo>
                    <a:pt x="0" y="0"/>
                  </a:moveTo>
                  <a:lnTo>
                    <a:pt x="1973655" y="0"/>
                  </a:lnTo>
                  <a:lnTo>
                    <a:pt x="1973655" y="1752257"/>
                  </a:lnTo>
                  <a:lnTo>
                    <a:pt x="0" y="1752257"/>
                  </a:lnTo>
                  <a:close/>
                </a:path>
              </a:pathLst>
            </a:custGeom>
            <a:solidFill>
              <a:srgbClr val="69A9B2"/>
            </a:solidFill>
          </p:spPr>
        </p:sp>
      </p:grpSp>
      <p:grpSp>
        <p:nvGrpSpPr>
          <p:cNvPr name="Group 8" id="8"/>
          <p:cNvGrpSpPr/>
          <p:nvPr/>
        </p:nvGrpSpPr>
        <p:grpSpPr>
          <a:xfrm rot="0">
            <a:off x="6438900" y="3429016"/>
            <a:ext cx="5410200" cy="4803301"/>
            <a:chOff x="0" y="0"/>
            <a:chExt cx="1973656" cy="1752257"/>
          </a:xfrm>
        </p:grpSpPr>
        <p:sp>
          <p:nvSpPr>
            <p:cNvPr name="Freeform 9" id="9"/>
            <p:cNvSpPr/>
            <p:nvPr/>
          </p:nvSpPr>
          <p:spPr>
            <a:xfrm flipH="false" flipV="false">
              <a:off x="0" y="0"/>
              <a:ext cx="1973655" cy="1752257"/>
            </a:xfrm>
            <a:custGeom>
              <a:avLst/>
              <a:gdLst/>
              <a:ahLst/>
              <a:cxnLst/>
              <a:rect r="r" b="b" t="t" l="l"/>
              <a:pathLst>
                <a:path h="1752257" w="1973655">
                  <a:moveTo>
                    <a:pt x="0" y="0"/>
                  </a:moveTo>
                  <a:lnTo>
                    <a:pt x="1973655" y="0"/>
                  </a:lnTo>
                  <a:lnTo>
                    <a:pt x="1973655" y="1752257"/>
                  </a:lnTo>
                  <a:lnTo>
                    <a:pt x="0" y="1752257"/>
                  </a:lnTo>
                  <a:close/>
                </a:path>
              </a:pathLst>
            </a:custGeom>
            <a:solidFill>
              <a:srgbClr val="8CA9AD"/>
            </a:solidFill>
          </p:spPr>
        </p:sp>
      </p:grpSp>
      <p:grpSp>
        <p:nvGrpSpPr>
          <p:cNvPr name="Group 10" id="10"/>
          <p:cNvGrpSpPr/>
          <p:nvPr/>
        </p:nvGrpSpPr>
        <p:grpSpPr>
          <a:xfrm rot="0">
            <a:off x="1028700" y="3429016"/>
            <a:ext cx="5410200" cy="4803301"/>
            <a:chOff x="0" y="0"/>
            <a:chExt cx="1973656" cy="1752257"/>
          </a:xfrm>
        </p:grpSpPr>
        <p:sp>
          <p:nvSpPr>
            <p:cNvPr name="Freeform 11" id="11"/>
            <p:cNvSpPr/>
            <p:nvPr/>
          </p:nvSpPr>
          <p:spPr>
            <a:xfrm flipH="false" flipV="false">
              <a:off x="0" y="0"/>
              <a:ext cx="1973655" cy="1752257"/>
            </a:xfrm>
            <a:custGeom>
              <a:avLst/>
              <a:gdLst/>
              <a:ahLst/>
              <a:cxnLst/>
              <a:rect r="r" b="b" t="t" l="l"/>
              <a:pathLst>
                <a:path h="1752257" w="1973655">
                  <a:moveTo>
                    <a:pt x="0" y="0"/>
                  </a:moveTo>
                  <a:lnTo>
                    <a:pt x="1973655" y="0"/>
                  </a:lnTo>
                  <a:lnTo>
                    <a:pt x="1973655" y="1752257"/>
                  </a:lnTo>
                  <a:lnTo>
                    <a:pt x="0" y="1752257"/>
                  </a:lnTo>
                  <a:close/>
                </a:path>
              </a:pathLst>
            </a:custGeom>
            <a:solidFill>
              <a:srgbClr val="BBCBCD"/>
            </a:solidFill>
          </p:spPr>
        </p:sp>
      </p:gr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6885711" y="3680465"/>
            <a:ext cx="952238" cy="952238"/>
          </a:xfrm>
          <a:prstGeom prst="rect">
            <a:avLst/>
          </a:prstGeom>
        </p:spPr>
      </p:pic>
      <p:pic>
        <p:nvPicPr>
          <p:cNvPr name="Picture 13" id="13"/>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12611100" y="3790015"/>
            <a:ext cx="987400" cy="987400"/>
          </a:xfrm>
          <a:prstGeom prst="rect">
            <a:avLst/>
          </a:prstGeom>
        </p:spPr>
      </p:pic>
      <p:pic>
        <p:nvPicPr>
          <p:cNvPr name="Picture 14" id="1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0" t="0" r="0" b="0"/>
          <a:stretch>
            <a:fillRect/>
          </a:stretch>
        </p:blipFill>
        <p:spPr>
          <a:xfrm flipH="false" flipV="false" rot="0">
            <a:off x="1625728" y="3718720"/>
            <a:ext cx="1022562" cy="1022562"/>
          </a:xfrm>
          <a:prstGeom prst="rect">
            <a:avLst/>
          </a:prstGeom>
        </p:spPr>
      </p:pic>
      <p:sp>
        <p:nvSpPr>
          <p:cNvPr name="TextBox 15" id="15"/>
          <p:cNvSpPr txBox="true"/>
          <p:nvPr/>
        </p:nvSpPr>
        <p:spPr>
          <a:xfrm rot="0">
            <a:off x="787867" y="8999855"/>
            <a:ext cx="1349143" cy="488315"/>
          </a:xfrm>
          <a:prstGeom prst="rect">
            <a:avLst/>
          </a:prstGeom>
        </p:spPr>
        <p:txBody>
          <a:bodyPr anchor="t" rtlCol="false" tIns="0" lIns="0" bIns="0" rIns="0">
            <a:spAutoFit/>
          </a:bodyPr>
          <a:lstStyle/>
          <a:p>
            <a:pPr>
              <a:lnSpc>
                <a:spcPts val="1960"/>
              </a:lnSpc>
            </a:pPr>
            <a:r>
              <a:rPr lang="en-US" sz="1400">
                <a:solidFill>
                  <a:srgbClr val="171616"/>
                </a:solidFill>
                <a:latin typeface="Open Sans"/>
              </a:rPr>
              <a:t>2022</a:t>
            </a:r>
          </a:p>
          <a:p>
            <a:pPr>
              <a:lnSpc>
                <a:spcPts val="1960"/>
              </a:lnSpc>
              <a:spcBef>
                <a:spcPct val="0"/>
              </a:spcBef>
            </a:pPr>
            <a:r>
              <a:rPr lang="en-US" sz="1400">
                <a:solidFill>
                  <a:srgbClr val="171616"/>
                </a:solidFill>
                <a:latin typeface="Open Sans"/>
              </a:rPr>
              <a:t>Company</a:t>
            </a:r>
          </a:p>
        </p:txBody>
      </p:sp>
      <p:sp>
        <p:nvSpPr>
          <p:cNvPr name="TextBox 16" id="16"/>
          <p:cNvSpPr txBox="true"/>
          <p:nvPr/>
        </p:nvSpPr>
        <p:spPr>
          <a:xfrm rot="0">
            <a:off x="2216722" y="1374792"/>
            <a:ext cx="14100326" cy="1368424"/>
          </a:xfrm>
          <a:prstGeom prst="rect">
            <a:avLst/>
          </a:prstGeom>
        </p:spPr>
        <p:txBody>
          <a:bodyPr anchor="t" rtlCol="false" tIns="0" lIns="0" bIns="0" rIns="0">
            <a:spAutoFit/>
          </a:bodyPr>
          <a:lstStyle/>
          <a:p>
            <a:pPr algn="ctr">
              <a:lnSpc>
                <a:spcPts val="11200"/>
              </a:lnSpc>
              <a:spcBef>
                <a:spcPct val="0"/>
              </a:spcBef>
            </a:pPr>
            <a:r>
              <a:rPr lang="en-US" sz="8000">
                <a:solidFill>
                  <a:srgbClr val="FFFFFF"/>
                </a:solidFill>
                <a:latin typeface="Saira Light"/>
              </a:rPr>
              <a:t>EARLY PREPARATION</a:t>
            </a:r>
          </a:p>
        </p:txBody>
      </p:sp>
      <p:sp>
        <p:nvSpPr>
          <p:cNvPr name="TextBox 17" id="17"/>
          <p:cNvSpPr txBox="true"/>
          <p:nvPr/>
        </p:nvSpPr>
        <p:spPr>
          <a:xfrm rot="0">
            <a:off x="2699728" y="3613790"/>
            <a:ext cx="2977172" cy="669925"/>
          </a:xfrm>
          <a:prstGeom prst="rect">
            <a:avLst/>
          </a:prstGeom>
        </p:spPr>
        <p:txBody>
          <a:bodyPr anchor="t" rtlCol="false" tIns="0" lIns="0" bIns="0" rIns="0">
            <a:spAutoFit/>
          </a:bodyPr>
          <a:lstStyle/>
          <a:p>
            <a:pPr>
              <a:lnSpc>
                <a:spcPts val="5599"/>
              </a:lnSpc>
              <a:spcBef>
                <a:spcPct val="0"/>
              </a:spcBef>
            </a:pPr>
            <a:r>
              <a:rPr lang="en-US" sz="3999">
                <a:solidFill>
                  <a:srgbClr val="FFFFFF"/>
                </a:solidFill>
                <a:latin typeface="Saira Light"/>
              </a:rPr>
              <a:t>Mapping</a:t>
            </a:r>
          </a:p>
        </p:txBody>
      </p:sp>
      <p:sp>
        <p:nvSpPr>
          <p:cNvPr name="TextBox 18" id="18"/>
          <p:cNvSpPr txBox="true"/>
          <p:nvPr/>
        </p:nvSpPr>
        <p:spPr>
          <a:xfrm rot="0">
            <a:off x="1514926" y="5105884"/>
            <a:ext cx="4476299" cy="2715895"/>
          </a:xfrm>
          <a:prstGeom prst="rect">
            <a:avLst/>
          </a:prstGeom>
        </p:spPr>
        <p:txBody>
          <a:bodyPr anchor="t" rtlCol="false" tIns="0" lIns="0" bIns="0" rIns="0">
            <a:spAutoFit/>
          </a:bodyPr>
          <a:lstStyle/>
          <a:p>
            <a:pPr marL="474979" indent="-237490" lvl="1">
              <a:lnSpc>
                <a:spcPts val="3079"/>
              </a:lnSpc>
              <a:buFont typeface="Arial"/>
              <a:buChar char="•"/>
            </a:pPr>
            <a:r>
              <a:rPr lang="en-US" sz="2199">
                <a:solidFill>
                  <a:srgbClr val="171616"/>
                </a:solidFill>
                <a:latin typeface="Open Sans"/>
              </a:rPr>
              <a:t>Identify crunch points (marking deadlines; exam boards; graduation deadlines; resit deadlines)</a:t>
            </a:r>
          </a:p>
          <a:p>
            <a:pPr marL="474979" indent="-237490" lvl="1">
              <a:lnSpc>
                <a:spcPts val="3079"/>
              </a:lnSpc>
              <a:buFont typeface="Arial"/>
              <a:buChar char="•"/>
            </a:pPr>
            <a:r>
              <a:rPr lang="en-US" sz="2199">
                <a:solidFill>
                  <a:srgbClr val="171616"/>
                </a:solidFill>
                <a:latin typeface="Open Sans"/>
              </a:rPr>
              <a:t>Identify impactful modules</a:t>
            </a:r>
          </a:p>
          <a:p>
            <a:pPr marL="474979" indent="-237490" lvl="1">
              <a:lnSpc>
                <a:spcPts val="3079"/>
              </a:lnSpc>
              <a:buFont typeface="Arial"/>
              <a:buChar char="•"/>
            </a:pPr>
            <a:r>
              <a:rPr lang="en-US" sz="2199">
                <a:solidFill>
                  <a:srgbClr val="171616"/>
                </a:solidFill>
                <a:latin typeface="Open Sans"/>
              </a:rPr>
              <a:t>Spreadsheet of number of  scripts per department</a:t>
            </a:r>
          </a:p>
        </p:txBody>
      </p:sp>
      <p:sp>
        <p:nvSpPr>
          <p:cNvPr name="TextBox 19" id="19"/>
          <p:cNvSpPr txBox="true"/>
          <p:nvPr/>
        </p:nvSpPr>
        <p:spPr>
          <a:xfrm rot="0">
            <a:off x="8149824" y="3697342"/>
            <a:ext cx="2747725" cy="1043940"/>
          </a:xfrm>
          <a:prstGeom prst="rect">
            <a:avLst/>
          </a:prstGeom>
        </p:spPr>
        <p:txBody>
          <a:bodyPr anchor="t" rtlCol="false" tIns="0" lIns="0" bIns="0" rIns="0">
            <a:spAutoFit/>
          </a:bodyPr>
          <a:lstStyle/>
          <a:p>
            <a:pPr>
              <a:lnSpc>
                <a:spcPts val="4079"/>
              </a:lnSpc>
            </a:pPr>
            <a:r>
              <a:rPr lang="en-US" sz="3999">
                <a:solidFill>
                  <a:srgbClr val="FFFFFF"/>
                </a:solidFill>
                <a:latin typeface="Saira Light Bold"/>
              </a:rPr>
              <a:t>Network building</a:t>
            </a:r>
          </a:p>
        </p:txBody>
      </p:sp>
      <p:sp>
        <p:nvSpPr>
          <p:cNvPr name="TextBox 20" id="20"/>
          <p:cNvSpPr txBox="true"/>
          <p:nvPr/>
        </p:nvSpPr>
        <p:spPr>
          <a:xfrm rot="0">
            <a:off x="6885711" y="4980179"/>
            <a:ext cx="4513850" cy="3106420"/>
          </a:xfrm>
          <a:prstGeom prst="rect">
            <a:avLst/>
          </a:prstGeom>
        </p:spPr>
        <p:txBody>
          <a:bodyPr anchor="t" rtlCol="false" tIns="0" lIns="0" bIns="0" rIns="0">
            <a:spAutoFit/>
          </a:bodyPr>
          <a:lstStyle/>
          <a:p>
            <a:pPr marL="474979" indent="-237490" lvl="1">
              <a:lnSpc>
                <a:spcPts val="3079"/>
              </a:lnSpc>
              <a:buFont typeface="Arial"/>
              <a:buChar char="•"/>
            </a:pPr>
            <a:r>
              <a:rPr lang="en-US" sz="2199">
                <a:solidFill>
                  <a:srgbClr val="171616"/>
                </a:solidFill>
                <a:latin typeface="Open Sans"/>
              </a:rPr>
              <a:t>Regular meetings with reps</a:t>
            </a:r>
          </a:p>
          <a:p>
            <a:pPr marL="474979" indent="-237490" lvl="1">
              <a:lnSpc>
                <a:spcPts val="3079"/>
              </a:lnSpc>
              <a:buFont typeface="Arial"/>
              <a:buChar char="•"/>
            </a:pPr>
            <a:r>
              <a:rPr lang="en-US" sz="2199">
                <a:solidFill>
                  <a:srgbClr val="171616"/>
                </a:solidFill>
                <a:latin typeface="Open Sans"/>
              </a:rPr>
              <a:t>Build links with PS staff to understand procedure</a:t>
            </a:r>
          </a:p>
          <a:p>
            <a:pPr marL="474979" indent="-237490" lvl="1">
              <a:lnSpc>
                <a:spcPts val="3079"/>
              </a:lnSpc>
              <a:buFont typeface="Arial"/>
              <a:buChar char="•"/>
            </a:pPr>
            <a:r>
              <a:rPr lang="en-US" sz="2199">
                <a:solidFill>
                  <a:srgbClr val="171616"/>
                </a:solidFill>
                <a:latin typeface="Open Sans"/>
              </a:rPr>
              <a:t>Reach out to non-union members and those without marking to avoid them breaking the boycott &amp; suggest wage share</a:t>
            </a:r>
          </a:p>
        </p:txBody>
      </p:sp>
      <p:sp>
        <p:nvSpPr>
          <p:cNvPr name="TextBox 21" id="21"/>
          <p:cNvSpPr txBox="true"/>
          <p:nvPr/>
        </p:nvSpPr>
        <p:spPr>
          <a:xfrm rot="0">
            <a:off x="13912825" y="3723340"/>
            <a:ext cx="2708459" cy="669925"/>
          </a:xfrm>
          <a:prstGeom prst="rect">
            <a:avLst/>
          </a:prstGeom>
        </p:spPr>
        <p:txBody>
          <a:bodyPr anchor="t" rtlCol="false" tIns="0" lIns="0" bIns="0" rIns="0">
            <a:spAutoFit/>
          </a:bodyPr>
          <a:lstStyle/>
          <a:p>
            <a:pPr>
              <a:lnSpc>
                <a:spcPts val="5599"/>
              </a:lnSpc>
              <a:spcBef>
                <a:spcPct val="0"/>
              </a:spcBef>
            </a:pPr>
            <a:r>
              <a:rPr lang="en-US" sz="3999">
                <a:solidFill>
                  <a:srgbClr val="FFFFFF"/>
                </a:solidFill>
                <a:latin typeface="Saira Light Bold"/>
              </a:rPr>
              <a:t>Templates</a:t>
            </a:r>
          </a:p>
        </p:txBody>
      </p:sp>
      <p:sp>
        <p:nvSpPr>
          <p:cNvPr name="TextBox 22" id="22"/>
          <p:cNvSpPr txBox="true"/>
          <p:nvPr/>
        </p:nvSpPr>
        <p:spPr>
          <a:xfrm rot="0">
            <a:off x="12282395" y="5105884"/>
            <a:ext cx="4748802" cy="2715895"/>
          </a:xfrm>
          <a:prstGeom prst="rect">
            <a:avLst/>
          </a:prstGeom>
        </p:spPr>
        <p:txBody>
          <a:bodyPr anchor="t" rtlCol="false" tIns="0" lIns="0" bIns="0" rIns="0">
            <a:spAutoFit/>
          </a:bodyPr>
          <a:lstStyle/>
          <a:p>
            <a:pPr marL="474979" indent="-237490" lvl="1">
              <a:lnSpc>
                <a:spcPts val="3079"/>
              </a:lnSpc>
              <a:buFont typeface="Arial"/>
              <a:buChar char="•"/>
            </a:pPr>
            <a:r>
              <a:rPr lang="en-US" sz="2199">
                <a:solidFill>
                  <a:srgbClr val="000000"/>
                </a:solidFill>
                <a:latin typeface="Open Sans"/>
              </a:rPr>
              <a:t>For student communication</a:t>
            </a:r>
          </a:p>
          <a:p>
            <a:pPr marL="474979" indent="-237490" lvl="1">
              <a:lnSpc>
                <a:spcPts val="3079"/>
              </a:lnSpc>
              <a:buFont typeface="Arial"/>
              <a:buChar char="•"/>
            </a:pPr>
            <a:r>
              <a:rPr lang="en-US" sz="2199">
                <a:solidFill>
                  <a:srgbClr val="000000"/>
                </a:solidFill>
                <a:latin typeface="Open Sans"/>
              </a:rPr>
              <a:t>To respond to demands of mark submission</a:t>
            </a:r>
          </a:p>
          <a:p>
            <a:pPr marL="474979" indent="-237490" lvl="1">
              <a:lnSpc>
                <a:spcPts val="3079"/>
              </a:lnSpc>
              <a:buFont typeface="Arial"/>
              <a:buChar char="•"/>
            </a:pPr>
            <a:r>
              <a:rPr lang="en-US" sz="2199">
                <a:solidFill>
                  <a:srgbClr val="000000"/>
                </a:solidFill>
                <a:latin typeface="Open Sans"/>
              </a:rPr>
              <a:t>To reach out to external examiners</a:t>
            </a:r>
          </a:p>
          <a:p>
            <a:pPr marL="474979" indent="-237490" lvl="1">
              <a:lnSpc>
                <a:spcPts val="3079"/>
              </a:lnSpc>
              <a:buFont typeface="Arial"/>
              <a:buChar char="•"/>
            </a:pPr>
            <a:r>
              <a:rPr lang="en-US" sz="2199">
                <a:solidFill>
                  <a:srgbClr val="000000"/>
                </a:solidFill>
                <a:latin typeface="Open Sans"/>
              </a:rPr>
              <a:t>To encourage non-markers not to break the boycott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897249" y="347242"/>
            <a:ext cx="6596835" cy="2574000"/>
            <a:chOff x="0" y="0"/>
            <a:chExt cx="6151477" cy="2400227"/>
          </a:xfrm>
        </p:grpSpPr>
        <p:sp>
          <p:nvSpPr>
            <p:cNvPr name="Freeform 3" id="3"/>
            <p:cNvSpPr/>
            <p:nvPr/>
          </p:nvSpPr>
          <p:spPr>
            <a:xfrm flipH="false" flipV="false">
              <a:off x="0" y="0"/>
              <a:ext cx="6151477" cy="2400228"/>
            </a:xfrm>
            <a:custGeom>
              <a:avLst/>
              <a:gdLst/>
              <a:ahLst/>
              <a:cxnLst/>
              <a:rect r="r" b="b" t="t" l="l"/>
              <a:pathLst>
                <a:path h="2400228" w="6151477">
                  <a:moveTo>
                    <a:pt x="6027017" y="59690"/>
                  </a:moveTo>
                  <a:cubicBezTo>
                    <a:pt x="6062577" y="59690"/>
                    <a:pt x="6091787" y="88900"/>
                    <a:pt x="6091787" y="124460"/>
                  </a:cubicBezTo>
                  <a:lnTo>
                    <a:pt x="6091787" y="2275767"/>
                  </a:lnTo>
                  <a:cubicBezTo>
                    <a:pt x="6091787" y="2311328"/>
                    <a:pt x="6062577" y="2340537"/>
                    <a:pt x="6027017" y="2340537"/>
                  </a:cubicBezTo>
                  <a:lnTo>
                    <a:pt x="124460" y="2340537"/>
                  </a:lnTo>
                  <a:cubicBezTo>
                    <a:pt x="88900" y="2340537"/>
                    <a:pt x="59690" y="2311328"/>
                    <a:pt x="59690" y="2275767"/>
                  </a:cubicBezTo>
                  <a:lnTo>
                    <a:pt x="59690" y="124460"/>
                  </a:lnTo>
                  <a:cubicBezTo>
                    <a:pt x="59690" y="88900"/>
                    <a:pt x="88900" y="59690"/>
                    <a:pt x="124460" y="59690"/>
                  </a:cubicBezTo>
                  <a:lnTo>
                    <a:pt x="6027017" y="59690"/>
                  </a:lnTo>
                  <a:moveTo>
                    <a:pt x="6027017" y="0"/>
                  </a:moveTo>
                  <a:lnTo>
                    <a:pt x="124460" y="0"/>
                  </a:lnTo>
                  <a:cubicBezTo>
                    <a:pt x="55880" y="0"/>
                    <a:pt x="0" y="55880"/>
                    <a:pt x="0" y="124460"/>
                  </a:cubicBezTo>
                  <a:lnTo>
                    <a:pt x="0" y="2275767"/>
                  </a:lnTo>
                  <a:cubicBezTo>
                    <a:pt x="0" y="2344347"/>
                    <a:pt x="55880" y="2400228"/>
                    <a:pt x="124460" y="2400228"/>
                  </a:cubicBezTo>
                  <a:lnTo>
                    <a:pt x="6027017" y="2400228"/>
                  </a:lnTo>
                  <a:cubicBezTo>
                    <a:pt x="6095597" y="2400228"/>
                    <a:pt x="6151477" y="2344347"/>
                    <a:pt x="6151477" y="2275767"/>
                  </a:cubicBezTo>
                  <a:lnTo>
                    <a:pt x="6151477" y="124460"/>
                  </a:lnTo>
                  <a:cubicBezTo>
                    <a:pt x="6151477" y="55880"/>
                    <a:pt x="6095597" y="0"/>
                    <a:pt x="6027017" y="0"/>
                  </a:cubicBezTo>
                  <a:close/>
                </a:path>
              </a:pathLst>
            </a:custGeom>
            <a:solidFill>
              <a:srgbClr val="8CA9AD"/>
            </a:solidFill>
          </p:spPr>
        </p:sp>
      </p:grpSp>
      <p:sp>
        <p:nvSpPr>
          <p:cNvPr name="AutoShape 4" id="4"/>
          <p:cNvSpPr/>
          <p:nvPr/>
        </p:nvSpPr>
        <p:spPr>
          <a:xfrm rot="5400000">
            <a:off x="1501772" y="3695549"/>
            <a:ext cx="855676" cy="10905593"/>
          </a:xfrm>
          <a:prstGeom prst="rect">
            <a:avLst/>
          </a:prstGeom>
          <a:solidFill>
            <a:srgbClr val="69A9B2">
              <a:alpha val="40000"/>
            </a:srgbClr>
          </a:solidFill>
        </p:spPr>
      </p:sp>
      <p:sp>
        <p:nvSpPr>
          <p:cNvPr name="AutoShape 5" id="5"/>
          <p:cNvSpPr/>
          <p:nvPr/>
        </p:nvSpPr>
        <p:spPr>
          <a:xfrm rot="5400000">
            <a:off x="12407365" y="3694209"/>
            <a:ext cx="855676" cy="10905593"/>
          </a:xfrm>
          <a:prstGeom prst="rect">
            <a:avLst/>
          </a:prstGeom>
          <a:solidFill>
            <a:srgbClr val="69A9B2">
              <a:alpha val="40000"/>
            </a:srgbClr>
          </a:solidFill>
        </p:spPr>
      </p:sp>
      <p:sp>
        <p:nvSpPr>
          <p:cNvPr name="AutoShape 6" id="6"/>
          <p:cNvSpPr/>
          <p:nvPr/>
        </p:nvSpPr>
        <p:spPr>
          <a:xfrm rot="5400000">
            <a:off x="6677812" y="1255809"/>
            <a:ext cx="4932376" cy="19078043"/>
          </a:xfrm>
          <a:prstGeom prst="rect">
            <a:avLst/>
          </a:prstGeom>
          <a:solidFill>
            <a:srgbClr val="8CA9AD"/>
          </a:solidFill>
        </p:spPr>
      </p:sp>
      <p:grpSp>
        <p:nvGrpSpPr>
          <p:cNvPr name="Group 7" id="7"/>
          <p:cNvGrpSpPr/>
          <p:nvPr/>
        </p:nvGrpSpPr>
        <p:grpSpPr>
          <a:xfrm rot="0">
            <a:off x="1897249" y="3443215"/>
            <a:ext cx="6596835" cy="2574000"/>
            <a:chOff x="0" y="0"/>
            <a:chExt cx="6151477" cy="2400227"/>
          </a:xfrm>
        </p:grpSpPr>
        <p:sp>
          <p:nvSpPr>
            <p:cNvPr name="Freeform 8" id="8"/>
            <p:cNvSpPr/>
            <p:nvPr/>
          </p:nvSpPr>
          <p:spPr>
            <a:xfrm flipH="false" flipV="false">
              <a:off x="0" y="0"/>
              <a:ext cx="6151477" cy="2400228"/>
            </a:xfrm>
            <a:custGeom>
              <a:avLst/>
              <a:gdLst/>
              <a:ahLst/>
              <a:cxnLst/>
              <a:rect r="r" b="b" t="t" l="l"/>
              <a:pathLst>
                <a:path h="2400228" w="6151477">
                  <a:moveTo>
                    <a:pt x="6027017" y="59690"/>
                  </a:moveTo>
                  <a:cubicBezTo>
                    <a:pt x="6062577" y="59690"/>
                    <a:pt x="6091787" y="88900"/>
                    <a:pt x="6091787" y="124460"/>
                  </a:cubicBezTo>
                  <a:lnTo>
                    <a:pt x="6091787" y="2275767"/>
                  </a:lnTo>
                  <a:cubicBezTo>
                    <a:pt x="6091787" y="2311328"/>
                    <a:pt x="6062577" y="2340537"/>
                    <a:pt x="6027017" y="2340537"/>
                  </a:cubicBezTo>
                  <a:lnTo>
                    <a:pt x="124460" y="2340537"/>
                  </a:lnTo>
                  <a:cubicBezTo>
                    <a:pt x="88900" y="2340537"/>
                    <a:pt x="59690" y="2311328"/>
                    <a:pt x="59690" y="2275767"/>
                  </a:cubicBezTo>
                  <a:lnTo>
                    <a:pt x="59690" y="124460"/>
                  </a:lnTo>
                  <a:cubicBezTo>
                    <a:pt x="59690" y="88900"/>
                    <a:pt x="88900" y="59690"/>
                    <a:pt x="124460" y="59690"/>
                  </a:cubicBezTo>
                  <a:lnTo>
                    <a:pt x="6027017" y="59690"/>
                  </a:lnTo>
                  <a:moveTo>
                    <a:pt x="6027017" y="0"/>
                  </a:moveTo>
                  <a:lnTo>
                    <a:pt x="124460" y="0"/>
                  </a:lnTo>
                  <a:cubicBezTo>
                    <a:pt x="55880" y="0"/>
                    <a:pt x="0" y="55880"/>
                    <a:pt x="0" y="124460"/>
                  </a:cubicBezTo>
                  <a:lnTo>
                    <a:pt x="0" y="2275767"/>
                  </a:lnTo>
                  <a:cubicBezTo>
                    <a:pt x="0" y="2344347"/>
                    <a:pt x="55880" y="2400228"/>
                    <a:pt x="124460" y="2400228"/>
                  </a:cubicBezTo>
                  <a:lnTo>
                    <a:pt x="6027017" y="2400228"/>
                  </a:lnTo>
                  <a:cubicBezTo>
                    <a:pt x="6095597" y="2400228"/>
                    <a:pt x="6151477" y="2344347"/>
                    <a:pt x="6151477" y="2275767"/>
                  </a:cubicBezTo>
                  <a:lnTo>
                    <a:pt x="6151477" y="124460"/>
                  </a:lnTo>
                  <a:cubicBezTo>
                    <a:pt x="6151477" y="55880"/>
                    <a:pt x="6095597" y="0"/>
                    <a:pt x="6027017" y="0"/>
                  </a:cubicBezTo>
                  <a:close/>
                </a:path>
              </a:pathLst>
            </a:custGeom>
            <a:solidFill>
              <a:srgbClr val="8CA9AD"/>
            </a:solidFill>
          </p:spPr>
        </p:sp>
      </p:grpSp>
      <p:grpSp>
        <p:nvGrpSpPr>
          <p:cNvPr name="Group 9" id="9"/>
          <p:cNvGrpSpPr/>
          <p:nvPr/>
        </p:nvGrpSpPr>
        <p:grpSpPr>
          <a:xfrm rot="0">
            <a:off x="9437059" y="347242"/>
            <a:ext cx="6596835" cy="2574000"/>
            <a:chOff x="0" y="0"/>
            <a:chExt cx="6151477" cy="2400227"/>
          </a:xfrm>
        </p:grpSpPr>
        <p:sp>
          <p:nvSpPr>
            <p:cNvPr name="Freeform 10" id="10"/>
            <p:cNvSpPr/>
            <p:nvPr/>
          </p:nvSpPr>
          <p:spPr>
            <a:xfrm flipH="false" flipV="false">
              <a:off x="0" y="0"/>
              <a:ext cx="6151477" cy="2400228"/>
            </a:xfrm>
            <a:custGeom>
              <a:avLst/>
              <a:gdLst/>
              <a:ahLst/>
              <a:cxnLst/>
              <a:rect r="r" b="b" t="t" l="l"/>
              <a:pathLst>
                <a:path h="2400228" w="6151477">
                  <a:moveTo>
                    <a:pt x="6027017" y="59690"/>
                  </a:moveTo>
                  <a:cubicBezTo>
                    <a:pt x="6062577" y="59690"/>
                    <a:pt x="6091787" y="88900"/>
                    <a:pt x="6091787" y="124460"/>
                  </a:cubicBezTo>
                  <a:lnTo>
                    <a:pt x="6091787" y="2275767"/>
                  </a:lnTo>
                  <a:cubicBezTo>
                    <a:pt x="6091787" y="2311328"/>
                    <a:pt x="6062577" y="2340537"/>
                    <a:pt x="6027017" y="2340537"/>
                  </a:cubicBezTo>
                  <a:lnTo>
                    <a:pt x="124460" y="2340537"/>
                  </a:lnTo>
                  <a:cubicBezTo>
                    <a:pt x="88900" y="2340537"/>
                    <a:pt x="59690" y="2311328"/>
                    <a:pt x="59690" y="2275767"/>
                  </a:cubicBezTo>
                  <a:lnTo>
                    <a:pt x="59690" y="124460"/>
                  </a:lnTo>
                  <a:cubicBezTo>
                    <a:pt x="59690" y="88900"/>
                    <a:pt x="88900" y="59690"/>
                    <a:pt x="124460" y="59690"/>
                  </a:cubicBezTo>
                  <a:lnTo>
                    <a:pt x="6027017" y="59690"/>
                  </a:lnTo>
                  <a:moveTo>
                    <a:pt x="6027017" y="0"/>
                  </a:moveTo>
                  <a:lnTo>
                    <a:pt x="124460" y="0"/>
                  </a:lnTo>
                  <a:cubicBezTo>
                    <a:pt x="55880" y="0"/>
                    <a:pt x="0" y="55880"/>
                    <a:pt x="0" y="124460"/>
                  </a:cubicBezTo>
                  <a:lnTo>
                    <a:pt x="0" y="2275767"/>
                  </a:lnTo>
                  <a:cubicBezTo>
                    <a:pt x="0" y="2344347"/>
                    <a:pt x="55880" y="2400228"/>
                    <a:pt x="124460" y="2400228"/>
                  </a:cubicBezTo>
                  <a:lnTo>
                    <a:pt x="6027017" y="2400228"/>
                  </a:lnTo>
                  <a:cubicBezTo>
                    <a:pt x="6095597" y="2400228"/>
                    <a:pt x="6151477" y="2344347"/>
                    <a:pt x="6151477" y="2275767"/>
                  </a:cubicBezTo>
                  <a:lnTo>
                    <a:pt x="6151477" y="124460"/>
                  </a:lnTo>
                  <a:cubicBezTo>
                    <a:pt x="6151477" y="55880"/>
                    <a:pt x="6095597" y="0"/>
                    <a:pt x="6027017" y="0"/>
                  </a:cubicBezTo>
                  <a:close/>
                </a:path>
              </a:pathLst>
            </a:custGeom>
            <a:solidFill>
              <a:srgbClr val="8CA9AD"/>
            </a:solidFill>
          </p:spPr>
        </p:sp>
      </p:grpSp>
      <p:grpSp>
        <p:nvGrpSpPr>
          <p:cNvPr name="Group 11" id="11"/>
          <p:cNvGrpSpPr/>
          <p:nvPr/>
        </p:nvGrpSpPr>
        <p:grpSpPr>
          <a:xfrm rot="0">
            <a:off x="9437059" y="3443215"/>
            <a:ext cx="6596835" cy="2574000"/>
            <a:chOff x="0" y="0"/>
            <a:chExt cx="6151477" cy="2400227"/>
          </a:xfrm>
        </p:grpSpPr>
        <p:sp>
          <p:nvSpPr>
            <p:cNvPr name="Freeform 12" id="12"/>
            <p:cNvSpPr/>
            <p:nvPr/>
          </p:nvSpPr>
          <p:spPr>
            <a:xfrm flipH="false" flipV="false">
              <a:off x="0" y="0"/>
              <a:ext cx="6151477" cy="2400228"/>
            </a:xfrm>
            <a:custGeom>
              <a:avLst/>
              <a:gdLst/>
              <a:ahLst/>
              <a:cxnLst/>
              <a:rect r="r" b="b" t="t" l="l"/>
              <a:pathLst>
                <a:path h="2400228" w="6151477">
                  <a:moveTo>
                    <a:pt x="6027017" y="59690"/>
                  </a:moveTo>
                  <a:cubicBezTo>
                    <a:pt x="6062577" y="59690"/>
                    <a:pt x="6091787" y="88900"/>
                    <a:pt x="6091787" y="124460"/>
                  </a:cubicBezTo>
                  <a:lnTo>
                    <a:pt x="6091787" y="2275767"/>
                  </a:lnTo>
                  <a:cubicBezTo>
                    <a:pt x="6091787" y="2311328"/>
                    <a:pt x="6062577" y="2340537"/>
                    <a:pt x="6027017" y="2340537"/>
                  </a:cubicBezTo>
                  <a:lnTo>
                    <a:pt x="124460" y="2340537"/>
                  </a:lnTo>
                  <a:cubicBezTo>
                    <a:pt x="88900" y="2340537"/>
                    <a:pt x="59690" y="2311328"/>
                    <a:pt x="59690" y="2275767"/>
                  </a:cubicBezTo>
                  <a:lnTo>
                    <a:pt x="59690" y="124460"/>
                  </a:lnTo>
                  <a:cubicBezTo>
                    <a:pt x="59690" y="88900"/>
                    <a:pt x="88900" y="59690"/>
                    <a:pt x="124460" y="59690"/>
                  </a:cubicBezTo>
                  <a:lnTo>
                    <a:pt x="6027017" y="59690"/>
                  </a:lnTo>
                  <a:moveTo>
                    <a:pt x="6027017" y="0"/>
                  </a:moveTo>
                  <a:lnTo>
                    <a:pt x="124460" y="0"/>
                  </a:lnTo>
                  <a:cubicBezTo>
                    <a:pt x="55880" y="0"/>
                    <a:pt x="0" y="55880"/>
                    <a:pt x="0" y="124460"/>
                  </a:cubicBezTo>
                  <a:lnTo>
                    <a:pt x="0" y="2275767"/>
                  </a:lnTo>
                  <a:cubicBezTo>
                    <a:pt x="0" y="2344347"/>
                    <a:pt x="55880" y="2400228"/>
                    <a:pt x="124460" y="2400228"/>
                  </a:cubicBezTo>
                  <a:lnTo>
                    <a:pt x="6027017" y="2400228"/>
                  </a:lnTo>
                  <a:cubicBezTo>
                    <a:pt x="6095597" y="2400228"/>
                    <a:pt x="6151477" y="2344347"/>
                    <a:pt x="6151477" y="2275767"/>
                  </a:cubicBezTo>
                  <a:lnTo>
                    <a:pt x="6151477" y="124460"/>
                  </a:lnTo>
                  <a:cubicBezTo>
                    <a:pt x="6151477" y="55880"/>
                    <a:pt x="6095597" y="0"/>
                    <a:pt x="6027017" y="0"/>
                  </a:cubicBezTo>
                  <a:close/>
                </a:path>
              </a:pathLst>
            </a:custGeom>
            <a:solidFill>
              <a:srgbClr val="8CA9AD"/>
            </a:solidFill>
          </p:spPr>
        </p:sp>
      </p:grpSp>
      <p:grpSp>
        <p:nvGrpSpPr>
          <p:cNvPr name="Group 13" id="13"/>
          <p:cNvGrpSpPr/>
          <p:nvPr/>
        </p:nvGrpSpPr>
        <p:grpSpPr>
          <a:xfrm rot="-5400000">
            <a:off x="1028700" y="765693"/>
            <a:ext cx="1737098" cy="1737098"/>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CA9AD"/>
            </a:solidFill>
          </p:spPr>
        </p:sp>
      </p:grpSp>
      <p:sp>
        <p:nvSpPr>
          <p:cNvPr name="TextBox 15" id="15"/>
          <p:cNvSpPr txBox="true"/>
          <p:nvPr/>
        </p:nvSpPr>
        <p:spPr>
          <a:xfrm rot="0">
            <a:off x="1306297" y="1138942"/>
            <a:ext cx="1246627" cy="990600"/>
          </a:xfrm>
          <a:prstGeom prst="rect">
            <a:avLst/>
          </a:prstGeom>
        </p:spPr>
        <p:txBody>
          <a:bodyPr anchor="t" rtlCol="false" tIns="0" lIns="0" bIns="0" rIns="0">
            <a:spAutoFit/>
          </a:bodyPr>
          <a:lstStyle/>
          <a:p>
            <a:pPr algn="ctr">
              <a:lnSpc>
                <a:spcPts val="3960"/>
              </a:lnSpc>
            </a:pPr>
            <a:r>
              <a:rPr lang="en-US" sz="3300">
                <a:solidFill>
                  <a:srgbClr val="F5F5F4"/>
                </a:solidFill>
                <a:latin typeface="Saira Light"/>
              </a:rPr>
              <a:t>INTERNAL</a:t>
            </a:r>
          </a:p>
        </p:txBody>
      </p:sp>
      <p:grpSp>
        <p:nvGrpSpPr>
          <p:cNvPr name="Group 16" id="16"/>
          <p:cNvGrpSpPr/>
          <p:nvPr/>
        </p:nvGrpSpPr>
        <p:grpSpPr>
          <a:xfrm rot="-5400000">
            <a:off x="1026550" y="3824906"/>
            <a:ext cx="1737098" cy="1737098"/>
            <a:chOff x="0" y="0"/>
            <a:chExt cx="6350000" cy="6350000"/>
          </a:xfrm>
        </p:grpSpPr>
        <p:sp>
          <p:nvSpPr>
            <p:cNvPr name="Freeform 17" id="17"/>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CA9AD"/>
            </a:solidFill>
          </p:spPr>
        </p:sp>
      </p:grpSp>
      <p:sp>
        <p:nvSpPr>
          <p:cNvPr name="TextBox 18" id="18"/>
          <p:cNvSpPr txBox="true"/>
          <p:nvPr/>
        </p:nvSpPr>
        <p:spPr>
          <a:xfrm rot="0">
            <a:off x="1273935" y="4157375"/>
            <a:ext cx="1246627" cy="990600"/>
          </a:xfrm>
          <a:prstGeom prst="rect">
            <a:avLst/>
          </a:prstGeom>
        </p:spPr>
        <p:txBody>
          <a:bodyPr anchor="t" rtlCol="false" tIns="0" lIns="0" bIns="0" rIns="0">
            <a:spAutoFit/>
          </a:bodyPr>
          <a:lstStyle/>
          <a:p>
            <a:pPr algn="ctr">
              <a:lnSpc>
                <a:spcPts val="3960"/>
              </a:lnSpc>
            </a:pPr>
            <a:r>
              <a:rPr lang="en-US" sz="3300">
                <a:solidFill>
                  <a:srgbClr val="F5F5F4"/>
                </a:solidFill>
                <a:latin typeface="Saira Light"/>
              </a:rPr>
              <a:t>STUDENTS</a:t>
            </a:r>
          </a:p>
        </p:txBody>
      </p:sp>
      <p:grpSp>
        <p:nvGrpSpPr>
          <p:cNvPr name="Group 19" id="19"/>
          <p:cNvGrpSpPr/>
          <p:nvPr/>
        </p:nvGrpSpPr>
        <p:grpSpPr>
          <a:xfrm rot="-5400000">
            <a:off x="15165344" y="651955"/>
            <a:ext cx="1737098" cy="1737098"/>
            <a:chOff x="0" y="0"/>
            <a:chExt cx="6350000" cy="6350000"/>
          </a:xfrm>
        </p:grpSpPr>
        <p:sp>
          <p:nvSpPr>
            <p:cNvPr name="Freeform 20" id="20"/>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CA9AD"/>
            </a:solidFill>
          </p:spPr>
        </p:sp>
      </p:grpSp>
      <p:sp>
        <p:nvSpPr>
          <p:cNvPr name="TextBox 21" id="21"/>
          <p:cNvSpPr txBox="true"/>
          <p:nvPr/>
        </p:nvSpPr>
        <p:spPr>
          <a:xfrm rot="0">
            <a:off x="15410580" y="1028700"/>
            <a:ext cx="1246627" cy="990600"/>
          </a:xfrm>
          <a:prstGeom prst="rect">
            <a:avLst/>
          </a:prstGeom>
        </p:spPr>
        <p:txBody>
          <a:bodyPr anchor="t" rtlCol="false" tIns="0" lIns="0" bIns="0" rIns="0">
            <a:spAutoFit/>
          </a:bodyPr>
          <a:lstStyle/>
          <a:p>
            <a:pPr algn="ctr">
              <a:lnSpc>
                <a:spcPts val="3960"/>
              </a:lnSpc>
            </a:pPr>
            <a:r>
              <a:rPr lang="en-US" sz="3300">
                <a:solidFill>
                  <a:srgbClr val="F5F5F4"/>
                </a:solidFill>
                <a:latin typeface="Saira Light"/>
              </a:rPr>
              <a:t>MG</a:t>
            </a:r>
          </a:p>
          <a:p>
            <a:pPr algn="ctr">
              <a:lnSpc>
                <a:spcPts val="3960"/>
              </a:lnSpc>
            </a:pPr>
            <a:r>
              <a:rPr lang="en-US" sz="3300">
                <a:solidFill>
                  <a:srgbClr val="F5F5F4"/>
                </a:solidFill>
                <a:latin typeface="Saira Light"/>
              </a:rPr>
              <a:t>MT</a:t>
            </a:r>
          </a:p>
        </p:txBody>
      </p:sp>
      <p:grpSp>
        <p:nvGrpSpPr>
          <p:cNvPr name="Group 22" id="22"/>
          <p:cNvGrpSpPr/>
          <p:nvPr/>
        </p:nvGrpSpPr>
        <p:grpSpPr>
          <a:xfrm rot="-5400000">
            <a:off x="15165344" y="3874305"/>
            <a:ext cx="1737098" cy="1737098"/>
            <a:chOff x="0" y="0"/>
            <a:chExt cx="6350000" cy="6350000"/>
          </a:xfrm>
        </p:grpSpPr>
        <p:sp>
          <p:nvSpPr>
            <p:cNvPr name="Freeform 23" id="23"/>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8CA9AD"/>
            </a:solidFill>
          </p:spPr>
        </p:sp>
      </p:grpSp>
      <p:sp>
        <p:nvSpPr>
          <p:cNvPr name="TextBox 24" id="24"/>
          <p:cNvSpPr txBox="true"/>
          <p:nvPr/>
        </p:nvSpPr>
        <p:spPr>
          <a:xfrm rot="0">
            <a:off x="15350208" y="4247554"/>
            <a:ext cx="1491863" cy="990600"/>
          </a:xfrm>
          <a:prstGeom prst="rect">
            <a:avLst/>
          </a:prstGeom>
        </p:spPr>
        <p:txBody>
          <a:bodyPr anchor="t" rtlCol="false" tIns="0" lIns="0" bIns="0" rIns="0">
            <a:spAutoFit/>
          </a:bodyPr>
          <a:lstStyle/>
          <a:p>
            <a:pPr algn="ctr">
              <a:lnSpc>
                <a:spcPts val="3960"/>
              </a:lnSpc>
            </a:pPr>
            <a:r>
              <a:rPr lang="en-US" sz="3300">
                <a:solidFill>
                  <a:srgbClr val="F5F5F4"/>
                </a:solidFill>
                <a:latin typeface="Saira Light"/>
              </a:rPr>
              <a:t>EXTERNAL</a:t>
            </a:r>
          </a:p>
        </p:txBody>
      </p:sp>
      <p:sp>
        <p:nvSpPr>
          <p:cNvPr name="TextBox 25" id="25"/>
          <p:cNvSpPr txBox="true"/>
          <p:nvPr/>
        </p:nvSpPr>
        <p:spPr>
          <a:xfrm rot="0">
            <a:off x="2841983" y="3809404"/>
            <a:ext cx="5361455" cy="1866900"/>
          </a:xfrm>
          <a:prstGeom prst="rect">
            <a:avLst/>
          </a:prstGeom>
        </p:spPr>
        <p:txBody>
          <a:bodyPr anchor="t" rtlCol="false" tIns="0" lIns="0" bIns="0" rIns="0">
            <a:spAutoFit/>
          </a:bodyPr>
          <a:lstStyle/>
          <a:p>
            <a:pPr>
              <a:lnSpc>
                <a:spcPts val="3719"/>
              </a:lnSpc>
            </a:pPr>
            <a:r>
              <a:rPr lang="en-US" sz="3099">
                <a:solidFill>
                  <a:srgbClr val="BBCBCD"/>
                </a:solidFill>
                <a:latin typeface="Saira Light"/>
              </a:rPr>
              <a:t>Student-facing branch-level information to protect members and give students the tools to use the MAB.</a:t>
            </a:r>
          </a:p>
        </p:txBody>
      </p:sp>
      <p:sp>
        <p:nvSpPr>
          <p:cNvPr name="TextBox 26" id="26"/>
          <p:cNvSpPr txBox="true"/>
          <p:nvPr/>
        </p:nvSpPr>
        <p:spPr>
          <a:xfrm rot="0">
            <a:off x="9936247" y="3563403"/>
            <a:ext cx="5337761" cy="2333625"/>
          </a:xfrm>
          <a:prstGeom prst="rect">
            <a:avLst/>
          </a:prstGeom>
        </p:spPr>
        <p:txBody>
          <a:bodyPr anchor="t" rtlCol="false" tIns="0" lIns="0" bIns="0" rIns="0">
            <a:spAutoFit/>
          </a:bodyPr>
          <a:lstStyle/>
          <a:p>
            <a:pPr>
              <a:lnSpc>
                <a:spcPts val="3719"/>
              </a:lnSpc>
            </a:pPr>
            <a:r>
              <a:rPr lang="en-US" sz="3099">
                <a:solidFill>
                  <a:srgbClr val="BBCBCD"/>
                </a:solidFill>
                <a:latin typeface="Saira Light"/>
              </a:rPr>
              <a:t>Make the reputational damage and the destruction of Quality Assurances the problem of the Governing Body.</a:t>
            </a:r>
          </a:p>
        </p:txBody>
      </p:sp>
      <p:sp>
        <p:nvSpPr>
          <p:cNvPr name="TextBox 27" id="27"/>
          <p:cNvSpPr txBox="true"/>
          <p:nvPr/>
        </p:nvSpPr>
        <p:spPr>
          <a:xfrm rot="0">
            <a:off x="10029353" y="820417"/>
            <a:ext cx="4707366" cy="1400175"/>
          </a:xfrm>
          <a:prstGeom prst="rect">
            <a:avLst/>
          </a:prstGeom>
        </p:spPr>
        <p:txBody>
          <a:bodyPr anchor="t" rtlCol="false" tIns="0" lIns="0" bIns="0" rIns="0">
            <a:spAutoFit/>
          </a:bodyPr>
          <a:lstStyle/>
          <a:p>
            <a:pPr>
              <a:lnSpc>
                <a:spcPts val="3719"/>
              </a:lnSpc>
            </a:pPr>
            <a:r>
              <a:rPr lang="en-US" sz="3099">
                <a:solidFill>
                  <a:srgbClr val="BBCBCD"/>
                </a:solidFill>
                <a:latin typeface="Saira Light"/>
              </a:rPr>
              <a:t>Use the MAB: create a Black Box of information to trip up management.</a:t>
            </a:r>
          </a:p>
        </p:txBody>
      </p:sp>
      <p:sp>
        <p:nvSpPr>
          <p:cNvPr name="TextBox 28" id="28"/>
          <p:cNvSpPr txBox="true"/>
          <p:nvPr/>
        </p:nvSpPr>
        <p:spPr>
          <a:xfrm rot="0">
            <a:off x="2841983" y="428552"/>
            <a:ext cx="5361455" cy="2333625"/>
          </a:xfrm>
          <a:prstGeom prst="rect">
            <a:avLst/>
          </a:prstGeom>
        </p:spPr>
        <p:txBody>
          <a:bodyPr anchor="t" rtlCol="false" tIns="0" lIns="0" bIns="0" rIns="0">
            <a:spAutoFit/>
          </a:bodyPr>
          <a:lstStyle/>
          <a:p>
            <a:pPr>
              <a:lnSpc>
                <a:spcPts val="3719"/>
              </a:lnSpc>
            </a:pPr>
            <a:r>
              <a:rPr lang="en-US" sz="3099">
                <a:solidFill>
                  <a:srgbClr val="BBCBCD"/>
                </a:solidFill>
                <a:latin typeface="Saira Light"/>
              </a:rPr>
              <a:t>Robust and stable communication infrastructure to absorb uncertainties, deal with urgencies, keep the branch committee informed.</a:t>
            </a:r>
          </a:p>
        </p:txBody>
      </p:sp>
      <p:sp>
        <p:nvSpPr>
          <p:cNvPr name="TextBox 29" id="29"/>
          <p:cNvSpPr txBox="true"/>
          <p:nvPr/>
        </p:nvSpPr>
        <p:spPr>
          <a:xfrm rot="-5400000">
            <a:off x="-2586420" y="3398364"/>
            <a:ext cx="6302017" cy="771525"/>
          </a:xfrm>
          <a:prstGeom prst="rect">
            <a:avLst/>
          </a:prstGeom>
        </p:spPr>
        <p:txBody>
          <a:bodyPr anchor="t" rtlCol="false" tIns="0" lIns="0" bIns="0" rIns="0">
            <a:spAutoFit/>
          </a:bodyPr>
          <a:lstStyle/>
          <a:p>
            <a:pPr algn="r">
              <a:lnSpc>
                <a:spcPts val="6000"/>
              </a:lnSpc>
            </a:pPr>
            <a:r>
              <a:rPr lang="en-US" sz="5000">
                <a:solidFill>
                  <a:srgbClr val="FFFFFF"/>
                </a:solidFill>
                <a:latin typeface="Saira Medium"/>
              </a:rPr>
              <a:t>Build a buffer  </a:t>
            </a:r>
          </a:p>
        </p:txBody>
      </p:sp>
      <p:sp>
        <p:nvSpPr>
          <p:cNvPr name="TextBox 30" id="30"/>
          <p:cNvSpPr txBox="true"/>
          <p:nvPr/>
        </p:nvSpPr>
        <p:spPr>
          <a:xfrm rot="5400000">
            <a:off x="14454184" y="2871700"/>
            <a:ext cx="5820440" cy="771525"/>
          </a:xfrm>
          <a:prstGeom prst="rect">
            <a:avLst/>
          </a:prstGeom>
        </p:spPr>
        <p:txBody>
          <a:bodyPr anchor="t" rtlCol="false" tIns="0" lIns="0" bIns="0" rIns="0">
            <a:spAutoFit/>
          </a:bodyPr>
          <a:lstStyle/>
          <a:p>
            <a:pPr>
              <a:lnSpc>
                <a:spcPts val="6000"/>
              </a:lnSpc>
            </a:pPr>
            <a:r>
              <a:rPr lang="en-US" sz="5000">
                <a:solidFill>
                  <a:srgbClr val="FFFFFF"/>
                </a:solidFill>
                <a:latin typeface="Saira Medium"/>
              </a:rPr>
              <a:t>Use the uncertainty</a:t>
            </a:r>
          </a:p>
        </p:txBody>
      </p:sp>
      <p:sp>
        <p:nvSpPr>
          <p:cNvPr name="AutoShape 31" id="31"/>
          <p:cNvSpPr/>
          <p:nvPr/>
        </p:nvSpPr>
        <p:spPr>
          <a:xfrm rot="5400000">
            <a:off x="8855276" y="-1638217"/>
            <a:ext cx="855676" cy="19078043"/>
          </a:xfrm>
          <a:prstGeom prst="rect">
            <a:avLst/>
          </a:prstGeom>
          <a:solidFill>
            <a:srgbClr val="69A9B2">
              <a:alpha val="69804"/>
            </a:srgbClr>
          </a:solidFill>
        </p:spPr>
      </p:sp>
      <p:sp>
        <p:nvSpPr>
          <p:cNvPr name="AutoShape 32" id="32"/>
          <p:cNvSpPr/>
          <p:nvPr/>
        </p:nvSpPr>
        <p:spPr>
          <a:xfrm rot="5400000">
            <a:off x="8855276" y="-2493893"/>
            <a:ext cx="855676" cy="19078043"/>
          </a:xfrm>
          <a:prstGeom prst="rect">
            <a:avLst/>
          </a:prstGeom>
          <a:solidFill>
            <a:srgbClr val="69A9B2">
              <a:alpha val="40000"/>
            </a:srgbClr>
          </a:solidFill>
        </p:spPr>
      </p:sp>
      <p:sp>
        <p:nvSpPr>
          <p:cNvPr name="TextBox 33" id="33"/>
          <p:cNvSpPr txBox="true"/>
          <p:nvPr/>
        </p:nvSpPr>
        <p:spPr>
          <a:xfrm rot="0">
            <a:off x="2188856" y="8700118"/>
            <a:ext cx="14188516" cy="1236345"/>
          </a:xfrm>
          <a:prstGeom prst="rect">
            <a:avLst/>
          </a:prstGeom>
        </p:spPr>
        <p:txBody>
          <a:bodyPr anchor="t" rtlCol="false" tIns="0" lIns="0" bIns="0" rIns="0">
            <a:spAutoFit/>
          </a:bodyPr>
          <a:lstStyle/>
          <a:p>
            <a:pPr>
              <a:lnSpc>
                <a:spcPts val="9840"/>
              </a:lnSpc>
            </a:pPr>
            <a:r>
              <a:rPr lang="en-US" sz="8000" spc="480">
                <a:solidFill>
                  <a:srgbClr val="FFFFFF"/>
                </a:solidFill>
                <a:latin typeface="Saira Light"/>
              </a:rPr>
              <a:t>UNCERTAINTY AS A TOOL</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0">
            <a:off x="-570451" y="-509629"/>
            <a:ext cx="6494906" cy="8229600"/>
          </a:xfrm>
          <a:prstGeom prst="rect">
            <a:avLst/>
          </a:prstGeom>
          <a:solidFill>
            <a:srgbClr val="8CA9AD"/>
          </a:solidFill>
        </p:spPr>
      </p:sp>
      <p:sp>
        <p:nvSpPr>
          <p:cNvPr name="TextBox 3" id="3"/>
          <p:cNvSpPr txBox="true"/>
          <p:nvPr/>
        </p:nvSpPr>
        <p:spPr>
          <a:xfrm rot="0">
            <a:off x="798963" y="1044851"/>
            <a:ext cx="4649494" cy="845820"/>
          </a:xfrm>
          <a:prstGeom prst="rect">
            <a:avLst/>
          </a:prstGeom>
        </p:spPr>
        <p:txBody>
          <a:bodyPr anchor="t" rtlCol="false" tIns="0" lIns="0" bIns="0" rIns="0">
            <a:spAutoFit/>
          </a:bodyPr>
          <a:lstStyle/>
          <a:p>
            <a:pPr>
              <a:lnSpc>
                <a:spcPts val="6765"/>
              </a:lnSpc>
            </a:pPr>
            <a:r>
              <a:rPr lang="en-US" sz="5500" spc="330">
                <a:solidFill>
                  <a:srgbClr val="FFFFFF"/>
                </a:solidFill>
                <a:latin typeface="Saira Medium"/>
              </a:rPr>
              <a:t>INTERNAL</a:t>
            </a:r>
          </a:p>
        </p:txBody>
      </p:sp>
      <p:grpSp>
        <p:nvGrpSpPr>
          <p:cNvPr name="Group 4" id="4"/>
          <p:cNvGrpSpPr/>
          <p:nvPr/>
        </p:nvGrpSpPr>
        <p:grpSpPr>
          <a:xfrm rot="0">
            <a:off x="8198200" y="955897"/>
            <a:ext cx="8794893" cy="1957122"/>
            <a:chOff x="0" y="0"/>
            <a:chExt cx="11726525" cy="2609496"/>
          </a:xfrm>
        </p:grpSpPr>
        <p:sp>
          <p:nvSpPr>
            <p:cNvPr name="TextBox 5" id="5"/>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Daily Solidaritea</a:t>
              </a:r>
            </a:p>
          </p:txBody>
        </p:sp>
        <p:sp>
          <p:nvSpPr>
            <p:cNvPr name="TextBox 6" id="6"/>
            <p:cNvSpPr txBox="true"/>
            <p:nvPr/>
          </p:nvSpPr>
          <p:spPr>
            <a:xfrm rot="0">
              <a:off x="0" y="1068986"/>
              <a:ext cx="11726525" cy="1540510"/>
            </a:xfrm>
            <a:prstGeom prst="rect">
              <a:avLst/>
            </a:prstGeom>
          </p:spPr>
          <p:txBody>
            <a:bodyPr anchor="t" rtlCol="false" tIns="0" lIns="0" bIns="0" rIns="0">
              <a:spAutoFit/>
            </a:bodyPr>
            <a:lstStyle/>
            <a:p>
              <a:pPr>
                <a:lnSpc>
                  <a:spcPts val="3120"/>
                </a:lnSpc>
              </a:pPr>
              <a:r>
                <a:rPr lang="en-US" sz="2400" spc="24">
                  <a:solidFill>
                    <a:srgbClr val="FFFFFF"/>
                  </a:solidFill>
                  <a:latin typeface="Saira Light"/>
                </a:rPr>
                <a:t>Daily open zoom for general check-in for updates, for people to vent, themed sessions (i.e. TA/TFs, migrant members).</a:t>
              </a:r>
            </a:p>
            <a:p>
              <a:pPr>
                <a:lnSpc>
                  <a:spcPts val="3120"/>
                </a:lnSpc>
              </a:pPr>
            </a:p>
          </p:txBody>
        </p:sp>
      </p:grpSp>
      <p:grpSp>
        <p:nvGrpSpPr>
          <p:cNvPr name="Group 7" id="7"/>
          <p:cNvGrpSpPr/>
          <p:nvPr/>
        </p:nvGrpSpPr>
        <p:grpSpPr>
          <a:xfrm rot="0">
            <a:off x="-4981138" y="7719971"/>
            <a:ext cx="10905593" cy="2567029"/>
            <a:chOff x="0" y="0"/>
            <a:chExt cx="14540791" cy="3422705"/>
          </a:xfrm>
        </p:grpSpPr>
        <p:sp>
          <p:nvSpPr>
            <p:cNvPr name="AutoShape 8" id="8"/>
            <p:cNvSpPr/>
            <p:nvPr/>
          </p:nvSpPr>
          <p:spPr>
            <a:xfrm rot="5400000">
              <a:off x="6699945" y="-6699945"/>
              <a:ext cx="1140902" cy="14540791"/>
            </a:xfrm>
            <a:prstGeom prst="rect">
              <a:avLst/>
            </a:prstGeom>
            <a:solidFill>
              <a:srgbClr val="69A9B2">
                <a:alpha val="84706"/>
              </a:srgbClr>
            </a:solidFill>
          </p:spPr>
        </p:sp>
        <p:sp>
          <p:nvSpPr>
            <p:cNvPr name="AutoShape 9" id="9"/>
            <p:cNvSpPr/>
            <p:nvPr/>
          </p:nvSpPr>
          <p:spPr>
            <a:xfrm rot="5400000">
              <a:off x="6699945" y="-5559043"/>
              <a:ext cx="1140902" cy="14540791"/>
            </a:xfrm>
            <a:prstGeom prst="rect">
              <a:avLst/>
            </a:prstGeom>
            <a:solidFill>
              <a:srgbClr val="69A9B2">
                <a:alpha val="69804"/>
              </a:srgbClr>
            </a:solidFill>
          </p:spPr>
        </p:sp>
        <p:sp>
          <p:nvSpPr>
            <p:cNvPr name="AutoShape 10" id="10"/>
            <p:cNvSpPr/>
            <p:nvPr/>
          </p:nvSpPr>
          <p:spPr>
            <a:xfrm rot="5400000">
              <a:off x="6699945" y="-4418141"/>
              <a:ext cx="1140902" cy="14540791"/>
            </a:xfrm>
            <a:prstGeom prst="rect">
              <a:avLst/>
            </a:prstGeom>
            <a:solidFill>
              <a:srgbClr val="69A9B2">
                <a:alpha val="40000"/>
              </a:srgbClr>
            </a:solidFill>
          </p:spPr>
        </p:sp>
      </p:grpSp>
      <p:grpSp>
        <p:nvGrpSpPr>
          <p:cNvPr name="Group 11" id="11"/>
          <p:cNvGrpSpPr/>
          <p:nvPr/>
        </p:nvGrpSpPr>
        <p:grpSpPr>
          <a:xfrm rot="0">
            <a:off x="7246613" y="1054376"/>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3" id="13"/>
          <p:cNvGrpSpPr/>
          <p:nvPr/>
        </p:nvGrpSpPr>
        <p:grpSpPr>
          <a:xfrm rot="0">
            <a:off x="7246613" y="3198314"/>
            <a:ext cx="347871" cy="347871"/>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5" id="15"/>
          <p:cNvGrpSpPr/>
          <p:nvPr/>
        </p:nvGrpSpPr>
        <p:grpSpPr>
          <a:xfrm rot="0">
            <a:off x="7246613" y="5342251"/>
            <a:ext cx="347871" cy="347871"/>
            <a:chOff x="0" y="0"/>
            <a:chExt cx="6350000" cy="6350000"/>
          </a:xfrm>
        </p:grpSpPr>
        <p:sp>
          <p:nvSpPr>
            <p:cNvPr name="Freeform 16" id="1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7" id="17"/>
          <p:cNvGrpSpPr/>
          <p:nvPr/>
        </p:nvGrpSpPr>
        <p:grpSpPr>
          <a:xfrm rot="0">
            <a:off x="7246613" y="7486189"/>
            <a:ext cx="347871" cy="347871"/>
            <a:chOff x="0" y="0"/>
            <a:chExt cx="6350000" cy="6350000"/>
          </a:xfrm>
        </p:grpSpPr>
        <p:sp>
          <p:nvSpPr>
            <p:cNvPr name="Freeform 18" id="1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9" id="19"/>
          <p:cNvGrpSpPr/>
          <p:nvPr/>
        </p:nvGrpSpPr>
        <p:grpSpPr>
          <a:xfrm rot="0">
            <a:off x="8198200" y="7364309"/>
            <a:ext cx="8794893" cy="2495475"/>
            <a:chOff x="0" y="0"/>
            <a:chExt cx="11726525" cy="3327300"/>
          </a:xfrm>
        </p:grpSpPr>
        <p:sp>
          <p:nvSpPr>
            <p:cNvPr name="TextBox 20" id="20"/>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Preparing for timeline of pressure</a:t>
              </a:r>
            </a:p>
          </p:txBody>
        </p:sp>
        <p:sp>
          <p:nvSpPr>
            <p:cNvPr name="TextBox 21" id="21"/>
            <p:cNvSpPr txBox="true"/>
            <p:nvPr/>
          </p:nvSpPr>
          <p:spPr>
            <a:xfrm rot="0">
              <a:off x="0" y="1040411"/>
              <a:ext cx="11726525" cy="22868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MAB changes over time. Prepare to deal with and use the extra pressure of crunch points when management has deadlines: Summer Exam Board deadline, graduation, resit deadline, Resit Exam board deadline</a:t>
              </a:r>
            </a:p>
          </p:txBody>
        </p:sp>
      </p:grpSp>
      <p:grpSp>
        <p:nvGrpSpPr>
          <p:cNvPr name="Group 22" id="22"/>
          <p:cNvGrpSpPr/>
          <p:nvPr/>
        </p:nvGrpSpPr>
        <p:grpSpPr>
          <a:xfrm rot="0">
            <a:off x="8198200" y="5258135"/>
            <a:ext cx="8794893" cy="1616127"/>
            <a:chOff x="0" y="0"/>
            <a:chExt cx="11726525" cy="2154836"/>
          </a:xfrm>
        </p:grpSpPr>
        <p:sp>
          <p:nvSpPr>
            <p:cNvPr name="TextBox 23" id="23"/>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Regular departmental meetings</a:t>
              </a:r>
            </a:p>
          </p:txBody>
        </p:sp>
        <p:sp>
          <p:nvSpPr>
            <p:cNvPr name="TextBox 24" id="24"/>
            <p:cNvSpPr txBox="true"/>
            <p:nvPr/>
          </p:nvSpPr>
          <p:spPr>
            <a:xfrm rot="0">
              <a:off x="0" y="1040411"/>
              <a:ext cx="11726525" cy="1114425"/>
            </a:xfrm>
            <a:prstGeom prst="rect">
              <a:avLst/>
            </a:prstGeom>
          </p:spPr>
          <p:txBody>
            <a:bodyPr anchor="t" rtlCol="false" tIns="0" lIns="0" bIns="0" rIns="0">
              <a:spAutoFit/>
            </a:bodyPr>
            <a:lstStyle/>
            <a:p>
              <a:pPr>
                <a:lnSpc>
                  <a:spcPts val="3479"/>
                </a:lnSpc>
              </a:pPr>
              <a:r>
                <a:rPr lang="en-US" sz="2400" spc="24">
                  <a:solidFill>
                    <a:srgbClr val="FFFFFF"/>
                  </a:solidFill>
                  <a:latin typeface="Saira Light"/>
                </a:rPr>
                <a:t>Local meetings encourage cohesion, discourage scabs, and feed local concerns to the branch-level.</a:t>
              </a:r>
            </a:p>
          </p:txBody>
        </p:sp>
      </p:grpSp>
      <p:grpSp>
        <p:nvGrpSpPr>
          <p:cNvPr name="Group 25" id="25"/>
          <p:cNvGrpSpPr/>
          <p:nvPr/>
        </p:nvGrpSpPr>
        <p:grpSpPr>
          <a:xfrm rot="0">
            <a:off x="8198200" y="3051285"/>
            <a:ext cx="8794893" cy="1619175"/>
            <a:chOff x="0" y="0"/>
            <a:chExt cx="11726525" cy="2158900"/>
          </a:xfrm>
        </p:grpSpPr>
        <p:sp>
          <p:nvSpPr>
            <p:cNvPr name="TextBox 26" id="26"/>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Responsiveness through meetings</a:t>
              </a:r>
            </a:p>
          </p:txBody>
        </p:sp>
        <p:sp>
          <p:nvSpPr>
            <p:cNvPr name="TextBox 27" id="27"/>
            <p:cNvSpPr txBox="true"/>
            <p:nvPr/>
          </p:nvSpPr>
          <p:spPr>
            <a:xfrm rot="0">
              <a:off x="0" y="1040411"/>
              <a:ext cx="11726525" cy="11184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Meetings reveal members' exposure; boycott breaking; outsourcing; poor feedback; ebb &amp; flow of PS staff’s role</a:t>
              </a:r>
            </a:p>
          </p:txBody>
        </p:sp>
      </p:grpSp>
      <p:sp>
        <p:nvSpPr>
          <p:cNvPr name="TextBox 28" id="28"/>
          <p:cNvSpPr txBox="true"/>
          <p:nvPr/>
        </p:nvSpPr>
        <p:spPr>
          <a:xfrm rot="0">
            <a:off x="798963" y="2381526"/>
            <a:ext cx="4649494" cy="4780915"/>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Robust and stable communication infrastructure to absorb uncertainties, deal with urgencies, keep the branch committee informed</a:t>
            </a:r>
          </a:p>
          <a:p>
            <a:pPr>
              <a:lnSpc>
                <a:spcPts val="4759"/>
              </a:lnSpc>
            </a:pP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0">
            <a:off x="-570451" y="-509629"/>
            <a:ext cx="6494906" cy="8229600"/>
          </a:xfrm>
          <a:prstGeom prst="rect">
            <a:avLst/>
          </a:prstGeom>
          <a:solidFill>
            <a:srgbClr val="8CA9AD"/>
          </a:solidFill>
        </p:spPr>
      </p:sp>
      <p:sp>
        <p:nvSpPr>
          <p:cNvPr name="TextBox 3" id="3"/>
          <p:cNvSpPr txBox="true"/>
          <p:nvPr/>
        </p:nvSpPr>
        <p:spPr>
          <a:xfrm rot="0">
            <a:off x="798963" y="1035326"/>
            <a:ext cx="5125492" cy="790194"/>
          </a:xfrm>
          <a:prstGeom prst="rect">
            <a:avLst/>
          </a:prstGeom>
        </p:spPr>
        <p:txBody>
          <a:bodyPr anchor="t" rtlCol="false" tIns="0" lIns="0" bIns="0" rIns="0">
            <a:spAutoFit/>
          </a:bodyPr>
          <a:lstStyle/>
          <a:p>
            <a:pPr>
              <a:lnSpc>
                <a:spcPts val="6273"/>
              </a:lnSpc>
            </a:pPr>
            <a:r>
              <a:rPr lang="en-US" sz="5100" spc="306">
                <a:solidFill>
                  <a:srgbClr val="FFFFFF"/>
                </a:solidFill>
                <a:latin typeface="Saira Medium"/>
              </a:rPr>
              <a:t>MANAGEMENT</a:t>
            </a:r>
          </a:p>
        </p:txBody>
      </p:sp>
      <p:grpSp>
        <p:nvGrpSpPr>
          <p:cNvPr name="Group 4" id="4"/>
          <p:cNvGrpSpPr/>
          <p:nvPr/>
        </p:nvGrpSpPr>
        <p:grpSpPr>
          <a:xfrm rot="0">
            <a:off x="8198200" y="881605"/>
            <a:ext cx="8794893" cy="2347647"/>
            <a:chOff x="0" y="0"/>
            <a:chExt cx="11726525" cy="3130196"/>
          </a:xfrm>
        </p:grpSpPr>
        <p:sp>
          <p:nvSpPr>
            <p:cNvPr name="TextBox 5" id="5"/>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No need to answer individual demands</a:t>
              </a:r>
            </a:p>
          </p:txBody>
        </p:sp>
        <p:sp>
          <p:nvSpPr>
            <p:cNvPr name="TextBox 6" id="6"/>
            <p:cNvSpPr txBox="true"/>
            <p:nvPr/>
          </p:nvSpPr>
          <p:spPr>
            <a:xfrm rot="0">
              <a:off x="0" y="1068986"/>
              <a:ext cx="11726525" cy="2061210"/>
            </a:xfrm>
            <a:prstGeom prst="rect">
              <a:avLst/>
            </a:prstGeom>
          </p:spPr>
          <p:txBody>
            <a:bodyPr anchor="t" rtlCol="false" tIns="0" lIns="0" bIns="0" rIns="0">
              <a:spAutoFit/>
            </a:bodyPr>
            <a:lstStyle/>
            <a:p>
              <a:pPr>
                <a:lnSpc>
                  <a:spcPts val="3120"/>
                </a:lnSpc>
              </a:pPr>
              <a:r>
                <a:rPr lang="en-US" sz="2400" spc="24">
                  <a:solidFill>
                    <a:srgbClr val="FFFFFF"/>
                  </a:solidFill>
                  <a:latin typeface="Saira Light"/>
                </a:rPr>
                <a:t>Members are under no specific legal obligation to respond, but if they respond they have to do so truthfully. Daily meetings are a place to check in about particular emails or line manager requests for information.</a:t>
              </a:r>
            </a:p>
          </p:txBody>
        </p:sp>
      </p:grpSp>
      <p:grpSp>
        <p:nvGrpSpPr>
          <p:cNvPr name="Group 7" id="7"/>
          <p:cNvGrpSpPr/>
          <p:nvPr/>
        </p:nvGrpSpPr>
        <p:grpSpPr>
          <a:xfrm rot="0">
            <a:off x="-4981138" y="7719971"/>
            <a:ext cx="10905593" cy="2567029"/>
            <a:chOff x="0" y="0"/>
            <a:chExt cx="14540791" cy="3422705"/>
          </a:xfrm>
        </p:grpSpPr>
        <p:sp>
          <p:nvSpPr>
            <p:cNvPr name="AutoShape 8" id="8"/>
            <p:cNvSpPr/>
            <p:nvPr/>
          </p:nvSpPr>
          <p:spPr>
            <a:xfrm rot="5400000">
              <a:off x="6699945" y="-6699945"/>
              <a:ext cx="1140902" cy="14540791"/>
            </a:xfrm>
            <a:prstGeom prst="rect">
              <a:avLst/>
            </a:prstGeom>
            <a:solidFill>
              <a:srgbClr val="69A9B2">
                <a:alpha val="84706"/>
              </a:srgbClr>
            </a:solidFill>
          </p:spPr>
        </p:sp>
        <p:sp>
          <p:nvSpPr>
            <p:cNvPr name="AutoShape 9" id="9"/>
            <p:cNvSpPr/>
            <p:nvPr/>
          </p:nvSpPr>
          <p:spPr>
            <a:xfrm rot="5400000">
              <a:off x="6699945" y="-5559043"/>
              <a:ext cx="1140902" cy="14540791"/>
            </a:xfrm>
            <a:prstGeom prst="rect">
              <a:avLst/>
            </a:prstGeom>
            <a:solidFill>
              <a:srgbClr val="69A9B2">
                <a:alpha val="69804"/>
              </a:srgbClr>
            </a:solidFill>
          </p:spPr>
        </p:sp>
        <p:sp>
          <p:nvSpPr>
            <p:cNvPr name="AutoShape 10" id="10"/>
            <p:cNvSpPr/>
            <p:nvPr/>
          </p:nvSpPr>
          <p:spPr>
            <a:xfrm rot="5400000">
              <a:off x="6699945" y="-4418141"/>
              <a:ext cx="1140902" cy="14540791"/>
            </a:xfrm>
            <a:prstGeom prst="rect">
              <a:avLst/>
            </a:prstGeom>
            <a:solidFill>
              <a:srgbClr val="69A9B2">
                <a:alpha val="40000"/>
              </a:srgbClr>
            </a:solidFill>
          </p:spPr>
        </p:sp>
      </p:grpSp>
      <p:grpSp>
        <p:nvGrpSpPr>
          <p:cNvPr name="Group 11" id="11"/>
          <p:cNvGrpSpPr/>
          <p:nvPr/>
        </p:nvGrpSpPr>
        <p:grpSpPr>
          <a:xfrm rot="0">
            <a:off x="7246613" y="881605"/>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3" id="13"/>
          <p:cNvGrpSpPr/>
          <p:nvPr/>
        </p:nvGrpSpPr>
        <p:grpSpPr>
          <a:xfrm rot="0">
            <a:off x="7246613" y="3731273"/>
            <a:ext cx="347871" cy="347871"/>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5" id="15"/>
          <p:cNvGrpSpPr/>
          <p:nvPr/>
        </p:nvGrpSpPr>
        <p:grpSpPr>
          <a:xfrm rot="0">
            <a:off x="7246613" y="6164012"/>
            <a:ext cx="347871" cy="347871"/>
            <a:chOff x="0" y="0"/>
            <a:chExt cx="6350000" cy="6350000"/>
          </a:xfrm>
        </p:grpSpPr>
        <p:sp>
          <p:nvSpPr>
            <p:cNvPr name="Freeform 16" id="1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7" id="17"/>
          <p:cNvGrpSpPr/>
          <p:nvPr/>
        </p:nvGrpSpPr>
        <p:grpSpPr>
          <a:xfrm rot="0">
            <a:off x="8198200" y="3605171"/>
            <a:ext cx="8794893" cy="2492427"/>
            <a:chOff x="0" y="0"/>
            <a:chExt cx="11726525" cy="3323236"/>
          </a:xfrm>
        </p:grpSpPr>
        <p:sp>
          <p:nvSpPr>
            <p:cNvPr name="TextBox 18" id="18"/>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Keep a record of Quality Assurances</a:t>
              </a:r>
            </a:p>
          </p:txBody>
        </p:sp>
        <p:sp>
          <p:nvSpPr>
            <p:cNvPr name="TextBox 19" id="19"/>
            <p:cNvSpPr txBox="true"/>
            <p:nvPr/>
          </p:nvSpPr>
          <p:spPr>
            <a:xfrm rot="0">
              <a:off x="0" y="1040411"/>
              <a:ext cx="11726525" cy="2282825"/>
            </a:xfrm>
            <a:prstGeom prst="rect">
              <a:avLst/>
            </a:prstGeom>
          </p:spPr>
          <p:txBody>
            <a:bodyPr anchor="t" rtlCol="false" tIns="0" lIns="0" bIns="0" rIns="0">
              <a:spAutoFit/>
            </a:bodyPr>
            <a:lstStyle/>
            <a:p>
              <a:pPr>
                <a:lnSpc>
                  <a:spcPts val="3479"/>
                </a:lnSpc>
              </a:pPr>
              <a:r>
                <a:rPr lang="en-US" sz="2400" spc="24">
                  <a:solidFill>
                    <a:srgbClr val="FFFFFF"/>
                  </a:solidFill>
                  <a:latin typeface="Saira Light"/>
                </a:rPr>
                <a:t>Anyone can make an FOI request. Info can be used to inform the governing body, students complaints, Office for Students investigation.</a:t>
              </a:r>
            </a:p>
            <a:p>
              <a:pPr>
                <a:lnSpc>
                  <a:spcPts val="3479"/>
                </a:lnSpc>
              </a:pPr>
            </a:p>
          </p:txBody>
        </p:sp>
      </p:grpSp>
      <p:grpSp>
        <p:nvGrpSpPr>
          <p:cNvPr name="Group 20" id="20"/>
          <p:cNvGrpSpPr/>
          <p:nvPr/>
        </p:nvGrpSpPr>
        <p:grpSpPr>
          <a:xfrm rot="0">
            <a:off x="8281834" y="6034084"/>
            <a:ext cx="8794893" cy="3371775"/>
            <a:chOff x="0" y="0"/>
            <a:chExt cx="11726525" cy="4495700"/>
          </a:xfrm>
        </p:grpSpPr>
        <p:sp>
          <p:nvSpPr>
            <p:cNvPr name="TextBox 21" id="21"/>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Keep a Record of your Own Work</a:t>
              </a:r>
            </a:p>
          </p:txBody>
        </p:sp>
        <p:sp>
          <p:nvSpPr>
            <p:cNvPr name="TextBox 22" id="22"/>
            <p:cNvSpPr txBox="true"/>
            <p:nvPr/>
          </p:nvSpPr>
          <p:spPr>
            <a:xfrm rot="0">
              <a:off x="0" y="1040411"/>
              <a:ext cx="11726525" cy="34552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Record any jobs, duties, tasks requested of you (or that you do). E.g.: Sitting on recruitment panels; attending key meetings; working at open days; etc. These records can be used to challenge deductions if managements claim they don't accept 'partial performance'.</a:t>
              </a:r>
            </a:p>
            <a:p>
              <a:pPr>
                <a:lnSpc>
                  <a:spcPts val="3456"/>
                </a:lnSpc>
              </a:pPr>
            </a:p>
          </p:txBody>
        </p:sp>
      </p:grpSp>
      <p:sp>
        <p:nvSpPr>
          <p:cNvPr name="TextBox 23" id="23"/>
          <p:cNvSpPr txBox="true"/>
          <p:nvPr/>
        </p:nvSpPr>
        <p:spPr>
          <a:xfrm rot="0">
            <a:off x="798963" y="2381526"/>
            <a:ext cx="4649494" cy="2980690"/>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Use the MAB: Create a black box of information to trip up management into making mistakes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0">
            <a:off x="-570451" y="-509629"/>
            <a:ext cx="6494906" cy="8229600"/>
          </a:xfrm>
          <a:prstGeom prst="rect">
            <a:avLst/>
          </a:prstGeom>
          <a:solidFill>
            <a:srgbClr val="8CA9AD"/>
          </a:solidFill>
        </p:spPr>
      </p:sp>
      <p:grpSp>
        <p:nvGrpSpPr>
          <p:cNvPr name="Group 3" id="3"/>
          <p:cNvGrpSpPr/>
          <p:nvPr/>
        </p:nvGrpSpPr>
        <p:grpSpPr>
          <a:xfrm rot="0">
            <a:off x="-4981138" y="7719971"/>
            <a:ext cx="10905593" cy="2567029"/>
            <a:chOff x="0" y="0"/>
            <a:chExt cx="14540791" cy="3422705"/>
          </a:xfrm>
        </p:grpSpPr>
        <p:sp>
          <p:nvSpPr>
            <p:cNvPr name="AutoShape 4" id="4"/>
            <p:cNvSpPr/>
            <p:nvPr/>
          </p:nvSpPr>
          <p:spPr>
            <a:xfrm rot="5400000">
              <a:off x="6699945" y="-6699945"/>
              <a:ext cx="1140902" cy="14540791"/>
            </a:xfrm>
            <a:prstGeom prst="rect">
              <a:avLst/>
            </a:prstGeom>
            <a:solidFill>
              <a:srgbClr val="69A9B2">
                <a:alpha val="84706"/>
              </a:srgbClr>
            </a:solidFill>
          </p:spPr>
        </p:sp>
        <p:sp>
          <p:nvSpPr>
            <p:cNvPr name="AutoShape 5" id="5"/>
            <p:cNvSpPr/>
            <p:nvPr/>
          </p:nvSpPr>
          <p:spPr>
            <a:xfrm rot="5400000">
              <a:off x="6699945" y="-5559043"/>
              <a:ext cx="1140902" cy="14540791"/>
            </a:xfrm>
            <a:prstGeom prst="rect">
              <a:avLst/>
            </a:prstGeom>
            <a:solidFill>
              <a:srgbClr val="69A9B2">
                <a:alpha val="69804"/>
              </a:srgbClr>
            </a:solidFill>
          </p:spPr>
        </p:sp>
        <p:sp>
          <p:nvSpPr>
            <p:cNvPr name="AutoShape 6" id="6"/>
            <p:cNvSpPr/>
            <p:nvPr/>
          </p:nvSpPr>
          <p:spPr>
            <a:xfrm rot="5400000">
              <a:off x="6699945" y="-4418141"/>
              <a:ext cx="1140902" cy="14540791"/>
            </a:xfrm>
            <a:prstGeom prst="rect">
              <a:avLst/>
            </a:prstGeom>
            <a:solidFill>
              <a:srgbClr val="69A9B2">
                <a:alpha val="40000"/>
              </a:srgbClr>
            </a:solidFill>
          </p:spPr>
        </p:sp>
      </p:grpSp>
      <p:grpSp>
        <p:nvGrpSpPr>
          <p:cNvPr name="Group 7" id="7"/>
          <p:cNvGrpSpPr/>
          <p:nvPr/>
        </p:nvGrpSpPr>
        <p:grpSpPr>
          <a:xfrm rot="0">
            <a:off x="7246613" y="1054376"/>
            <a:ext cx="347871" cy="347871"/>
            <a:chOff x="0" y="0"/>
            <a:chExt cx="6350000" cy="6350000"/>
          </a:xfrm>
        </p:grpSpPr>
        <p:sp>
          <p:nvSpPr>
            <p:cNvPr name="Freeform 8" id="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9" id="9"/>
          <p:cNvGrpSpPr/>
          <p:nvPr/>
        </p:nvGrpSpPr>
        <p:grpSpPr>
          <a:xfrm rot="0">
            <a:off x="7246613" y="3305134"/>
            <a:ext cx="347871" cy="347871"/>
            <a:chOff x="0" y="0"/>
            <a:chExt cx="6350000" cy="6350000"/>
          </a:xfrm>
        </p:grpSpPr>
        <p:sp>
          <p:nvSpPr>
            <p:cNvPr name="Freeform 10" id="10"/>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1" id="11"/>
          <p:cNvGrpSpPr/>
          <p:nvPr/>
        </p:nvGrpSpPr>
        <p:grpSpPr>
          <a:xfrm rot="0">
            <a:off x="7246613" y="6166402"/>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3" id="13"/>
          <p:cNvGrpSpPr/>
          <p:nvPr/>
        </p:nvGrpSpPr>
        <p:grpSpPr>
          <a:xfrm rot="0">
            <a:off x="7246613" y="7834060"/>
            <a:ext cx="347871" cy="347871"/>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pic>
        <p:nvPicPr>
          <p:cNvPr name="Picture 15" id="15"/>
          <p:cNvPicPr>
            <a:picLocks noChangeAspect="true"/>
          </p:cNvPicPr>
          <p:nvPr/>
        </p:nvPicPr>
        <p:blipFill>
          <a:blip r:embed="rId2"/>
          <a:srcRect l="0" t="0" r="0" b="0"/>
          <a:stretch>
            <a:fillRect/>
          </a:stretch>
        </p:blipFill>
        <p:spPr>
          <a:xfrm flipH="false" flipV="false" rot="0">
            <a:off x="798963" y="5516187"/>
            <a:ext cx="1648302" cy="1648302"/>
          </a:xfrm>
          <a:prstGeom prst="rect">
            <a:avLst/>
          </a:prstGeom>
        </p:spPr>
      </p:pic>
      <p:sp>
        <p:nvSpPr>
          <p:cNvPr name="TextBox 16" id="16"/>
          <p:cNvSpPr txBox="true"/>
          <p:nvPr/>
        </p:nvSpPr>
        <p:spPr>
          <a:xfrm rot="0">
            <a:off x="798963" y="1044851"/>
            <a:ext cx="4649494" cy="845820"/>
          </a:xfrm>
          <a:prstGeom prst="rect">
            <a:avLst/>
          </a:prstGeom>
        </p:spPr>
        <p:txBody>
          <a:bodyPr anchor="t" rtlCol="false" tIns="0" lIns="0" bIns="0" rIns="0">
            <a:spAutoFit/>
          </a:bodyPr>
          <a:lstStyle/>
          <a:p>
            <a:pPr>
              <a:lnSpc>
                <a:spcPts val="6765"/>
              </a:lnSpc>
            </a:pPr>
            <a:r>
              <a:rPr lang="en-US" sz="5500" spc="330">
                <a:solidFill>
                  <a:srgbClr val="FFFFFF"/>
                </a:solidFill>
                <a:latin typeface="Saira Medium"/>
              </a:rPr>
              <a:t>STUDENTS</a:t>
            </a:r>
          </a:p>
        </p:txBody>
      </p:sp>
      <p:grpSp>
        <p:nvGrpSpPr>
          <p:cNvPr name="Group 17" id="17"/>
          <p:cNvGrpSpPr/>
          <p:nvPr/>
        </p:nvGrpSpPr>
        <p:grpSpPr>
          <a:xfrm rot="0">
            <a:off x="8198200" y="955897"/>
            <a:ext cx="8794893" cy="1957122"/>
            <a:chOff x="0" y="0"/>
            <a:chExt cx="11726525" cy="2609496"/>
          </a:xfrm>
        </p:grpSpPr>
        <p:sp>
          <p:nvSpPr>
            <p:cNvPr name="TextBox 18" id="18"/>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Branch-level information</a:t>
              </a:r>
            </a:p>
          </p:txBody>
        </p:sp>
        <p:sp>
          <p:nvSpPr>
            <p:cNvPr name="TextBox 19" id="19"/>
            <p:cNvSpPr txBox="true"/>
            <p:nvPr/>
          </p:nvSpPr>
          <p:spPr>
            <a:xfrm rot="0">
              <a:off x="0" y="1068986"/>
              <a:ext cx="11726525" cy="1540510"/>
            </a:xfrm>
            <a:prstGeom prst="rect">
              <a:avLst/>
            </a:prstGeom>
          </p:spPr>
          <p:txBody>
            <a:bodyPr anchor="t" rtlCol="false" tIns="0" lIns="0" bIns="0" rIns="0">
              <a:spAutoFit/>
            </a:bodyPr>
            <a:lstStyle/>
            <a:p>
              <a:pPr>
                <a:lnSpc>
                  <a:spcPts val="3120"/>
                </a:lnSpc>
              </a:pPr>
              <a:r>
                <a:rPr lang="en-US" sz="2400" spc="24">
                  <a:solidFill>
                    <a:srgbClr val="FFFFFF"/>
                  </a:solidFill>
                  <a:latin typeface="Saira Light"/>
                </a:rPr>
                <a:t>Use social media and the branch website to share general information and templates to put pressure on management, governing body, Office for Students, etc.</a:t>
              </a:r>
            </a:p>
          </p:txBody>
        </p:sp>
      </p:grpSp>
      <p:grpSp>
        <p:nvGrpSpPr>
          <p:cNvPr name="Group 20" id="20"/>
          <p:cNvGrpSpPr/>
          <p:nvPr/>
        </p:nvGrpSpPr>
        <p:grpSpPr>
          <a:xfrm rot="0">
            <a:off x="8198200" y="7834060"/>
            <a:ext cx="8794893" cy="1619175"/>
            <a:chOff x="0" y="0"/>
            <a:chExt cx="11726525" cy="2158900"/>
          </a:xfrm>
        </p:grpSpPr>
        <p:sp>
          <p:nvSpPr>
            <p:cNvPr name="TextBox 21" id="21"/>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Failed graduation costs management</a:t>
              </a:r>
            </a:p>
          </p:txBody>
        </p:sp>
        <p:sp>
          <p:nvSpPr>
            <p:cNvPr name="TextBox 22" id="22"/>
            <p:cNvSpPr txBox="true"/>
            <p:nvPr/>
          </p:nvSpPr>
          <p:spPr>
            <a:xfrm rot="0">
              <a:off x="0" y="1040411"/>
              <a:ext cx="11726525" cy="11184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The Office for Students puts management under pressure over graduation. That is when students can get refunds. </a:t>
              </a:r>
            </a:p>
          </p:txBody>
        </p:sp>
      </p:grpSp>
      <p:grpSp>
        <p:nvGrpSpPr>
          <p:cNvPr name="Group 23" id="23"/>
          <p:cNvGrpSpPr/>
          <p:nvPr/>
        </p:nvGrpSpPr>
        <p:grpSpPr>
          <a:xfrm rot="0">
            <a:off x="8198200" y="3235826"/>
            <a:ext cx="8794893" cy="2930577"/>
            <a:chOff x="0" y="0"/>
            <a:chExt cx="11726525" cy="3907436"/>
          </a:xfrm>
        </p:grpSpPr>
        <p:sp>
          <p:nvSpPr>
            <p:cNvPr name="TextBox 24" id="24"/>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a:rPr>
                <a:t>Members direct to information</a:t>
              </a:r>
            </a:p>
          </p:txBody>
        </p:sp>
        <p:sp>
          <p:nvSpPr>
            <p:cNvPr name="TextBox 25" id="25"/>
            <p:cNvSpPr txBox="true"/>
            <p:nvPr/>
          </p:nvSpPr>
          <p:spPr>
            <a:xfrm rot="0">
              <a:off x="0" y="1040411"/>
              <a:ext cx="11726525" cy="2867025"/>
            </a:xfrm>
            <a:prstGeom prst="rect">
              <a:avLst/>
            </a:prstGeom>
          </p:spPr>
          <p:txBody>
            <a:bodyPr anchor="t" rtlCol="false" tIns="0" lIns="0" bIns="0" rIns="0">
              <a:spAutoFit/>
            </a:bodyPr>
            <a:lstStyle/>
            <a:p>
              <a:pPr>
                <a:lnSpc>
                  <a:spcPts val="3479"/>
                </a:lnSpc>
              </a:pPr>
              <a:r>
                <a:rPr lang="en-US" sz="2400" spc="24">
                  <a:solidFill>
                    <a:srgbClr val="FFFFFF"/>
                  </a:solidFill>
                  <a:latin typeface="Saira Light"/>
                </a:rPr>
                <a:t>Provide templates for members to send to their students that remain informative – they do not need to declare participation necessarily, but should keep students informed on the boycott and link to branch resouces.</a:t>
              </a:r>
            </a:p>
            <a:p>
              <a:pPr>
                <a:lnSpc>
                  <a:spcPts val="3479"/>
                </a:lnSpc>
              </a:pPr>
            </a:p>
          </p:txBody>
        </p:sp>
      </p:grpSp>
      <p:grpSp>
        <p:nvGrpSpPr>
          <p:cNvPr name="Group 26" id="26"/>
          <p:cNvGrpSpPr/>
          <p:nvPr/>
        </p:nvGrpSpPr>
        <p:grpSpPr>
          <a:xfrm rot="0">
            <a:off x="8198200" y="5972407"/>
            <a:ext cx="8794893" cy="1619175"/>
            <a:chOff x="0" y="0"/>
            <a:chExt cx="11726525" cy="2158900"/>
          </a:xfrm>
        </p:grpSpPr>
        <p:sp>
          <p:nvSpPr>
            <p:cNvPr name="TextBox 27" id="27"/>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a:rPr>
                <a:t>Students use Quality Assurance</a:t>
              </a:r>
            </a:p>
          </p:txBody>
        </p:sp>
        <p:sp>
          <p:nvSpPr>
            <p:cNvPr name="TextBox 28" id="28"/>
            <p:cNvSpPr txBox="true"/>
            <p:nvPr/>
          </p:nvSpPr>
          <p:spPr>
            <a:xfrm rot="0">
              <a:off x="0" y="1040411"/>
              <a:ext cx="11726525" cy="11184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Claim refunds, appeal grades, involve OfS. Office of the Independent Adjudicator only after internal procedure.</a:t>
              </a:r>
            </a:p>
          </p:txBody>
        </p:sp>
      </p:grpSp>
      <p:sp>
        <p:nvSpPr>
          <p:cNvPr name="TextBox 29" id="29"/>
          <p:cNvSpPr txBox="true"/>
          <p:nvPr/>
        </p:nvSpPr>
        <p:spPr>
          <a:xfrm rot="0">
            <a:off x="798963" y="2381526"/>
            <a:ext cx="4649494" cy="1780540"/>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Inform at branch level and give them the tools to add pressure</a:t>
            </a:r>
          </a:p>
        </p:txBody>
      </p:sp>
      <p:sp>
        <p:nvSpPr>
          <p:cNvPr name="TextBox 30" id="30"/>
          <p:cNvSpPr txBox="true"/>
          <p:nvPr/>
        </p:nvSpPr>
        <p:spPr>
          <a:xfrm rot="0">
            <a:off x="2447265" y="6753419"/>
            <a:ext cx="4649494" cy="240665"/>
          </a:xfrm>
          <a:prstGeom prst="rect">
            <a:avLst/>
          </a:prstGeom>
        </p:spPr>
        <p:txBody>
          <a:bodyPr anchor="t" rtlCol="false" tIns="0" lIns="0" bIns="0" rIns="0">
            <a:spAutoFit/>
          </a:bodyPr>
          <a:lstStyle/>
          <a:p>
            <a:pPr>
              <a:lnSpc>
                <a:spcPts val="1960"/>
              </a:lnSpc>
            </a:pPr>
            <a:r>
              <a:rPr lang="en-US" sz="1400">
                <a:solidFill>
                  <a:srgbClr val="FFFFFF"/>
                </a:solidFill>
                <a:latin typeface="Saira Light"/>
              </a:rPr>
              <a:t>templates from Summer 2022</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0">
            <a:off x="-570451" y="-509629"/>
            <a:ext cx="6494906" cy="8229600"/>
          </a:xfrm>
          <a:prstGeom prst="rect">
            <a:avLst/>
          </a:prstGeom>
          <a:solidFill>
            <a:srgbClr val="8CA9AD"/>
          </a:solidFill>
        </p:spPr>
      </p:sp>
      <p:sp>
        <p:nvSpPr>
          <p:cNvPr name="TextBox 3" id="3"/>
          <p:cNvSpPr txBox="true"/>
          <p:nvPr/>
        </p:nvSpPr>
        <p:spPr>
          <a:xfrm rot="0">
            <a:off x="798963" y="1044851"/>
            <a:ext cx="4649494" cy="845820"/>
          </a:xfrm>
          <a:prstGeom prst="rect">
            <a:avLst/>
          </a:prstGeom>
        </p:spPr>
        <p:txBody>
          <a:bodyPr anchor="t" rtlCol="false" tIns="0" lIns="0" bIns="0" rIns="0">
            <a:spAutoFit/>
          </a:bodyPr>
          <a:lstStyle/>
          <a:p>
            <a:pPr>
              <a:lnSpc>
                <a:spcPts val="6765"/>
              </a:lnSpc>
            </a:pPr>
            <a:r>
              <a:rPr lang="en-US" sz="5500" spc="330">
                <a:solidFill>
                  <a:srgbClr val="FFFFFF"/>
                </a:solidFill>
                <a:latin typeface="Saira Medium"/>
              </a:rPr>
              <a:t>EXTERNAL</a:t>
            </a:r>
          </a:p>
        </p:txBody>
      </p:sp>
      <p:grpSp>
        <p:nvGrpSpPr>
          <p:cNvPr name="Group 4" id="4"/>
          <p:cNvGrpSpPr/>
          <p:nvPr/>
        </p:nvGrpSpPr>
        <p:grpSpPr>
          <a:xfrm rot="0">
            <a:off x="8198200" y="955897"/>
            <a:ext cx="8794893" cy="1566597"/>
            <a:chOff x="0" y="0"/>
            <a:chExt cx="11726525" cy="2088796"/>
          </a:xfrm>
        </p:grpSpPr>
        <p:sp>
          <p:nvSpPr>
            <p:cNvPr name="TextBox 5" id="5"/>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a:rPr>
                <a:t>Governing Bodies are responsible</a:t>
              </a:r>
            </a:p>
          </p:txBody>
        </p:sp>
        <p:sp>
          <p:nvSpPr>
            <p:cNvPr name="TextBox 6" id="6"/>
            <p:cNvSpPr txBox="true"/>
            <p:nvPr/>
          </p:nvSpPr>
          <p:spPr>
            <a:xfrm rot="0">
              <a:off x="0" y="1068986"/>
              <a:ext cx="11726525" cy="1019810"/>
            </a:xfrm>
            <a:prstGeom prst="rect">
              <a:avLst/>
            </a:prstGeom>
          </p:spPr>
          <p:txBody>
            <a:bodyPr anchor="t" rtlCol="false" tIns="0" lIns="0" bIns="0" rIns="0">
              <a:spAutoFit/>
            </a:bodyPr>
            <a:lstStyle/>
            <a:p>
              <a:pPr>
                <a:lnSpc>
                  <a:spcPts val="3120"/>
                </a:lnSpc>
              </a:pPr>
              <a:r>
                <a:rPr lang="en-US" sz="2400" spc="24">
                  <a:solidFill>
                    <a:srgbClr val="FFFFFF"/>
                  </a:solidFill>
                  <a:latin typeface="Saira Light"/>
                </a:rPr>
                <a:t>Make management’s destruction of reputation and good governance their problem with letters, OfS intervention, etc.</a:t>
              </a:r>
            </a:p>
          </p:txBody>
        </p:sp>
      </p:grpSp>
      <p:grpSp>
        <p:nvGrpSpPr>
          <p:cNvPr name="Group 7" id="7"/>
          <p:cNvGrpSpPr/>
          <p:nvPr/>
        </p:nvGrpSpPr>
        <p:grpSpPr>
          <a:xfrm rot="0">
            <a:off x="-4981138" y="7719971"/>
            <a:ext cx="10905593" cy="2567029"/>
            <a:chOff x="0" y="0"/>
            <a:chExt cx="14540791" cy="3422705"/>
          </a:xfrm>
        </p:grpSpPr>
        <p:sp>
          <p:nvSpPr>
            <p:cNvPr name="AutoShape 8" id="8"/>
            <p:cNvSpPr/>
            <p:nvPr/>
          </p:nvSpPr>
          <p:spPr>
            <a:xfrm rot="5400000">
              <a:off x="6699945" y="-6699945"/>
              <a:ext cx="1140902" cy="14540791"/>
            </a:xfrm>
            <a:prstGeom prst="rect">
              <a:avLst/>
            </a:prstGeom>
            <a:solidFill>
              <a:srgbClr val="69A9B2">
                <a:alpha val="84706"/>
              </a:srgbClr>
            </a:solidFill>
          </p:spPr>
        </p:sp>
        <p:sp>
          <p:nvSpPr>
            <p:cNvPr name="AutoShape 9" id="9"/>
            <p:cNvSpPr/>
            <p:nvPr/>
          </p:nvSpPr>
          <p:spPr>
            <a:xfrm rot="5400000">
              <a:off x="6699945" y="-5559043"/>
              <a:ext cx="1140902" cy="14540791"/>
            </a:xfrm>
            <a:prstGeom prst="rect">
              <a:avLst/>
            </a:prstGeom>
            <a:solidFill>
              <a:srgbClr val="69A9B2">
                <a:alpha val="69804"/>
              </a:srgbClr>
            </a:solidFill>
          </p:spPr>
        </p:sp>
        <p:sp>
          <p:nvSpPr>
            <p:cNvPr name="AutoShape 10" id="10"/>
            <p:cNvSpPr/>
            <p:nvPr/>
          </p:nvSpPr>
          <p:spPr>
            <a:xfrm rot="5400000">
              <a:off x="6699945" y="-4418141"/>
              <a:ext cx="1140902" cy="14540791"/>
            </a:xfrm>
            <a:prstGeom prst="rect">
              <a:avLst/>
            </a:prstGeom>
            <a:solidFill>
              <a:srgbClr val="69A9B2">
                <a:alpha val="40000"/>
              </a:srgbClr>
            </a:solidFill>
          </p:spPr>
        </p:sp>
      </p:grpSp>
      <p:grpSp>
        <p:nvGrpSpPr>
          <p:cNvPr name="Group 11" id="11"/>
          <p:cNvGrpSpPr/>
          <p:nvPr/>
        </p:nvGrpSpPr>
        <p:grpSpPr>
          <a:xfrm rot="0">
            <a:off x="7246613" y="1054376"/>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3" id="13"/>
          <p:cNvGrpSpPr/>
          <p:nvPr/>
        </p:nvGrpSpPr>
        <p:grpSpPr>
          <a:xfrm rot="0">
            <a:off x="7246613" y="3198314"/>
            <a:ext cx="347871" cy="347871"/>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5" id="15"/>
          <p:cNvGrpSpPr/>
          <p:nvPr/>
        </p:nvGrpSpPr>
        <p:grpSpPr>
          <a:xfrm rot="0">
            <a:off x="7246613" y="5342251"/>
            <a:ext cx="347871" cy="347871"/>
            <a:chOff x="0" y="0"/>
            <a:chExt cx="6350000" cy="6350000"/>
          </a:xfrm>
        </p:grpSpPr>
        <p:sp>
          <p:nvSpPr>
            <p:cNvPr name="Freeform 16" id="1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7" id="17"/>
          <p:cNvGrpSpPr/>
          <p:nvPr/>
        </p:nvGrpSpPr>
        <p:grpSpPr>
          <a:xfrm rot="0">
            <a:off x="7246613" y="7486189"/>
            <a:ext cx="347871" cy="347871"/>
            <a:chOff x="0" y="0"/>
            <a:chExt cx="6350000" cy="6350000"/>
          </a:xfrm>
        </p:grpSpPr>
        <p:sp>
          <p:nvSpPr>
            <p:cNvPr name="Freeform 18" id="1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9" id="19"/>
          <p:cNvGrpSpPr/>
          <p:nvPr/>
        </p:nvGrpSpPr>
        <p:grpSpPr>
          <a:xfrm rot="0">
            <a:off x="8198200" y="7364309"/>
            <a:ext cx="8794893" cy="1619175"/>
            <a:chOff x="0" y="0"/>
            <a:chExt cx="11726525" cy="2158900"/>
          </a:xfrm>
        </p:grpSpPr>
        <p:sp>
          <p:nvSpPr>
            <p:cNvPr name="TextBox 20" id="20"/>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Escalate up to ucu national </a:t>
              </a:r>
            </a:p>
          </p:txBody>
        </p:sp>
        <p:sp>
          <p:nvSpPr>
            <p:cNvPr name="TextBox 21" id="21"/>
            <p:cNvSpPr txBox="true"/>
            <p:nvPr/>
          </p:nvSpPr>
          <p:spPr>
            <a:xfrm rot="0">
              <a:off x="0" y="1040411"/>
              <a:ext cx="11726525" cy="11184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Get legal advice, media exposure, financial support by staying in touch with your regional offices and ucu national.</a:t>
              </a:r>
            </a:p>
          </p:txBody>
        </p:sp>
      </p:grpSp>
      <p:grpSp>
        <p:nvGrpSpPr>
          <p:cNvPr name="Group 22" id="22"/>
          <p:cNvGrpSpPr/>
          <p:nvPr/>
        </p:nvGrpSpPr>
        <p:grpSpPr>
          <a:xfrm rot="0">
            <a:off x="8198200" y="3041830"/>
            <a:ext cx="8794893" cy="1616127"/>
            <a:chOff x="0" y="0"/>
            <a:chExt cx="11726525" cy="2154836"/>
          </a:xfrm>
        </p:grpSpPr>
        <p:sp>
          <p:nvSpPr>
            <p:cNvPr name="TextBox 23" id="23"/>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Expose Degree Certificate Model</a:t>
              </a:r>
            </a:p>
          </p:txBody>
        </p:sp>
        <p:sp>
          <p:nvSpPr>
            <p:cNvPr name="TextBox 24" id="24"/>
            <p:cNvSpPr txBox="true"/>
            <p:nvPr/>
          </p:nvSpPr>
          <p:spPr>
            <a:xfrm rot="0">
              <a:off x="0" y="1040411"/>
              <a:ext cx="11726525" cy="1114425"/>
            </a:xfrm>
            <a:prstGeom prst="rect">
              <a:avLst/>
            </a:prstGeom>
          </p:spPr>
          <p:txBody>
            <a:bodyPr anchor="t" rtlCol="false" tIns="0" lIns="0" bIns="0" rIns="0">
              <a:spAutoFit/>
            </a:bodyPr>
            <a:lstStyle/>
            <a:p>
              <a:pPr>
                <a:lnSpc>
                  <a:spcPts val="3479"/>
                </a:lnSpc>
              </a:pPr>
              <a:r>
                <a:rPr lang="en-US" sz="2400" spc="24">
                  <a:solidFill>
                    <a:srgbClr val="FFFFFF"/>
                  </a:solidFill>
                  <a:latin typeface="Saira Light"/>
                </a:rPr>
                <a:t>Use social media and local media to expose rubbish feedback from scabs and lack of Quality Assurances</a:t>
              </a:r>
            </a:p>
          </p:txBody>
        </p:sp>
      </p:grpSp>
      <p:grpSp>
        <p:nvGrpSpPr>
          <p:cNvPr name="Group 25" id="25"/>
          <p:cNvGrpSpPr/>
          <p:nvPr/>
        </p:nvGrpSpPr>
        <p:grpSpPr>
          <a:xfrm rot="0">
            <a:off x="8198200" y="5219559"/>
            <a:ext cx="8794893" cy="1619175"/>
            <a:chOff x="0" y="0"/>
            <a:chExt cx="11726525" cy="2158900"/>
          </a:xfrm>
        </p:grpSpPr>
        <p:sp>
          <p:nvSpPr>
            <p:cNvPr name="TextBox 26" id="26"/>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BBCBCD"/>
                  </a:solidFill>
                  <a:latin typeface="Saira Medium Bold"/>
                </a:rPr>
                <a:t>Reach out locally</a:t>
              </a:r>
            </a:p>
          </p:txBody>
        </p:sp>
        <p:sp>
          <p:nvSpPr>
            <p:cNvPr name="TextBox 27" id="27"/>
            <p:cNvSpPr txBox="true"/>
            <p:nvPr/>
          </p:nvSpPr>
          <p:spPr>
            <a:xfrm rot="0">
              <a:off x="0" y="1040411"/>
              <a:ext cx="11726525" cy="1118489"/>
            </a:xfrm>
            <a:prstGeom prst="rect">
              <a:avLst/>
            </a:prstGeom>
          </p:spPr>
          <p:txBody>
            <a:bodyPr anchor="t" rtlCol="false" tIns="0" lIns="0" bIns="0" rIns="0">
              <a:spAutoFit/>
            </a:bodyPr>
            <a:lstStyle/>
            <a:p>
              <a:pPr>
                <a:lnSpc>
                  <a:spcPts val="3456"/>
                </a:lnSpc>
              </a:pPr>
              <a:r>
                <a:rPr lang="en-US" sz="2400" spc="24">
                  <a:solidFill>
                    <a:srgbClr val="FFFFFF"/>
                  </a:solidFill>
                  <a:latin typeface="Saira Light"/>
                </a:rPr>
                <a:t>Talk to local press, local trade unions, local pickets, the university's business connections, local politicians, etc.</a:t>
              </a:r>
            </a:p>
          </p:txBody>
        </p:sp>
      </p:grpSp>
      <p:sp>
        <p:nvSpPr>
          <p:cNvPr name="TextBox 28" id="28"/>
          <p:cNvSpPr txBox="true"/>
          <p:nvPr/>
        </p:nvSpPr>
        <p:spPr>
          <a:xfrm rot="0">
            <a:off x="798963" y="2381526"/>
            <a:ext cx="4649494" cy="2980690"/>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Make the reputational damage and Quality Assurances the problem of the Governing Body</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5400000">
            <a:off x="8716162" y="-5163311"/>
            <a:ext cx="855676" cy="19078043"/>
          </a:xfrm>
          <a:prstGeom prst="rect">
            <a:avLst/>
          </a:prstGeom>
          <a:solidFill>
            <a:srgbClr val="69A9B2">
              <a:alpha val="69804"/>
            </a:srgbClr>
          </a:solidFill>
        </p:spPr>
      </p:sp>
      <p:sp>
        <p:nvSpPr>
          <p:cNvPr name="AutoShape 3" id="3"/>
          <p:cNvSpPr/>
          <p:nvPr/>
        </p:nvSpPr>
        <p:spPr>
          <a:xfrm rot="5400000">
            <a:off x="8716162" y="-4307635"/>
            <a:ext cx="855676" cy="19078043"/>
          </a:xfrm>
          <a:prstGeom prst="rect">
            <a:avLst/>
          </a:prstGeom>
          <a:solidFill>
            <a:srgbClr val="69A9B2">
              <a:alpha val="40000"/>
            </a:srgbClr>
          </a:solidFill>
        </p:spPr>
      </p:sp>
      <p:sp>
        <p:nvSpPr>
          <p:cNvPr name="AutoShape 4" id="4"/>
          <p:cNvSpPr/>
          <p:nvPr/>
        </p:nvSpPr>
        <p:spPr>
          <a:xfrm rot="5400000">
            <a:off x="6773062" y="-8057338"/>
            <a:ext cx="4932376" cy="19078043"/>
          </a:xfrm>
          <a:prstGeom prst="rect">
            <a:avLst/>
          </a:prstGeom>
          <a:solidFill>
            <a:srgbClr val="8CA9AD"/>
          </a:solidFill>
        </p:spPr>
      </p:sp>
      <p:sp>
        <p:nvSpPr>
          <p:cNvPr name="TextBox 5" id="5"/>
          <p:cNvSpPr txBox="true"/>
          <p:nvPr/>
        </p:nvSpPr>
        <p:spPr>
          <a:xfrm rot="0">
            <a:off x="1028700" y="1382638"/>
            <a:ext cx="12322159" cy="1066800"/>
          </a:xfrm>
          <a:prstGeom prst="rect">
            <a:avLst/>
          </a:prstGeom>
        </p:spPr>
        <p:txBody>
          <a:bodyPr anchor="t" rtlCol="false" tIns="0" lIns="0" bIns="0" rIns="0">
            <a:spAutoFit/>
          </a:bodyPr>
          <a:lstStyle/>
          <a:p>
            <a:pPr>
              <a:lnSpc>
                <a:spcPts val="8400"/>
              </a:lnSpc>
            </a:pPr>
            <a:r>
              <a:rPr lang="en-US" sz="7000" spc="210">
                <a:solidFill>
                  <a:srgbClr val="FFFFFF"/>
                </a:solidFill>
                <a:latin typeface="Saira Light"/>
              </a:rPr>
              <a:t>ENDING AND AFTERMATH</a:t>
            </a:r>
          </a:p>
        </p:txBody>
      </p:sp>
      <p:grpSp>
        <p:nvGrpSpPr>
          <p:cNvPr name="Group 6" id="6"/>
          <p:cNvGrpSpPr/>
          <p:nvPr/>
        </p:nvGrpSpPr>
        <p:grpSpPr>
          <a:xfrm rot="0">
            <a:off x="1028700" y="6374953"/>
            <a:ext cx="3161134" cy="2750312"/>
            <a:chOff x="0" y="0"/>
            <a:chExt cx="4214846" cy="3667082"/>
          </a:xfrm>
        </p:grpSpPr>
        <p:sp>
          <p:nvSpPr>
            <p:cNvPr name="TextBox 7" id="7"/>
            <p:cNvSpPr txBox="true"/>
            <p:nvPr/>
          </p:nvSpPr>
          <p:spPr>
            <a:xfrm rot="0">
              <a:off x="0" y="-66675"/>
              <a:ext cx="4214846" cy="7516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Settlement</a:t>
              </a:r>
            </a:p>
          </p:txBody>
        </p:sp>
        <p:sp>
          <p:nvSpPr>
            <p:cNvPr name="TextBox 8" id="8"/>
            <p:cNvSpPr txBox="true"/>
            <p:nvPr/>
          </p:nvSpPr>
          <p:spPr>
            <a:xfrm rot="0">
              <a:off x="0" y="1081362"/>
              <a:ext cx="4214846" cy="25857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Agreement on dispute, on deductions, and on return of marks</a:t>
              </a:r>
            </a:p>
          </p:txBody>
        </p:sp>
      </p:grpSp>
      <p:grpSp>
        <p:nvGrpSpPr>
          <p:cNvPr name="Group 9" id="9"/>
          <p:cNvGrpSpPr/>
          <p:nvPr/>
        </p:nvGrpSpPr>
        <p:grpSpPr>
          <a:xfrm rot="0">
            <a:off x="1028700" y="5485289"/>
            <a:ext cx="347871" cy="347871"/>
            <a:chOff x="0" y="0"/>
            <a:chExt cx="6350000" cy="6350000"/>
          </a:xfrm>
        </p:grpSpPr>
        <p:sp>
          <p:nvSpPr>
            <p:cNvPr name="Freeform 10" id="10"/>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1" id="11"/>
          <p:cNvGrpSpPr/>
          <p:nvPr/>
        </p:nvGrpSpPr>
        <p:grpSpPr>
          <a:xfrm rot="0">
            <a:off x="5218694" y="5485289"/>
            <a:ext cx="347871" cy="347871"/>
            <a:chOff x="0" y="0"/>
            <a:chExt cx="6350000" cy="6350000"/>
          </a:xfrm>
        </p:grpSpPr>
        <p:sp>
          <p:nvSpPr>
            <p:cNvPr name="Freeform 12" id="12"/>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3" id="13"/>
          <p:cNvGrpSpPr/>
          <p:nvPr/>
        </p:nvGrpSpPr>
        <p:grpSpPr>
          <a:xfrm rot="0">
            <a:off x="9408688" y="5485289"/>
            <a:ext cx="347871" cy="347871"/>
            <a:chOff x="0" y="0"/>
            <a:chExt cx="6350000" cy="6350000"/>
          </a:xfrm>
        </p:grpSpPr>
        <p:sp>
          <p:nvSpPr>
            <p:cNvPr name="Freeform 14" id="1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5" id="15"/>
          <p:cNvGrpSpPr/>
          <p:nvPr/>
        </p:nvGrpSpPr>
        <p:grpSpPr>
          <a:xfrm rot="0">
            <a:off x="13598682" y="5485289"/>
            <a:ext cx="347871" cy="347871"/>
            <a:chOff x="0" y="0"/>
            <a:chExt cx="6350000" cy="6350000"/>
          </a:xfrm>
        </p:grpSpPr>
        <p:sp>
          <p:nvSpPr>
            <p:cNvPr name="Freeform 16" id="1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17" id="17"/>
          <p:cNvGrpSpPr/>
          <p:nvPr/>
        </p:nvGrpSpPr>
        <p:grpSpPr>
          <a:xfrm rot="0">
            <a:off x="5218694" y="6374953"/>
            <a:ext cx="3161134" cy="2855087"/>
            <a:chOff x="0" y="0"/>
            <a:chExt cx="4214846" cy="3806782"/>
          </a:xfrm>
        </p:grpSpPr>
        <p:sp>
          <p:nvSpPr>
            <p:cNvPr name="TextBox 18" id="18"/>
            <p:cNvSpPr txBox="true"/>
            <p:nvPr/>
          </p:nvSpPr>
          <p:spPr>
            <a:xfrm rot="0">
              <a:off x="0" y="-66675"/>
              <a:ext cx="4214846" cy="15517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Returning marks</a:t>
              </a:r>
            </a:p>
          </p:txBody>
        </p:sp>
        <p:sp>
          <p:nvSpPr>
            <p:cNvPr name="TextBox 19" id="19"/>
            <p:cNvSpPr txBox="true"/>
            <p:nvPr/>
          </p:nvSpPr>
          <p:spPr>
            <a:xfrm rot="0">
              <a:off x="0" y="1881462"/>
              <a:ext cx="4214846" cy="19253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Agree reasonable timeframe. Not for scab marks.</a:t>
              </a:r>
            </a:p>
          </p:txBody>
        </p:sp>
      </p:grpSp>
      <p:grpSp>
        <p:nvGrpSpPr>
          <p:cNvPr name="Group 20" id="20"/>
          <p:cNvGrpSpPr/>
          <p:nvPr/>
        </p:nvGrpSpPr>
        <p:grpSpPr>
          <a:xfrm rot="0">
            <a:off x="9408688" y="6374953"/>
            <a:ext cx="3161134" cy="3350387"/>
            <a:chOff x="0" y="0"/>
            <a:chExt cx="4214846" cy="4467182"/>
          </a:xfrm>
        </p:grpSpPr>
        <p:sp>
          <p:nvSpPr>
            <p:cNvPr name="TextBox 21" id="21"/>
            <p:cNvSpPr txBox="true"/>
            <p:nvPr/>
          </p:nvSpPr>
          <p:spPr>
            <a:xfrm rot="0">
              <a:off x="0" y="-66675"/>
              <a:ext cx="4214846" cy="15517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a:rPr>
                <a:t>Legal strategy</a:t>
              </a:r>
            </a:p>
          </p:txBody>
        </p:sp>
        <p:sp>
          <p:nvSpPr>
            <p:cNvPr name="TextBox 22" id="22"/>
            <p:cNvSpPr txBox="true"/>
            <p:nvPr/>
          </p:nvSpPr>
          <p:spPr>
            <a:xfrm rot="0">
              <a:off x="0" y="1881462"/>
              <a:ext cx="4214846" cy="25857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Grievances against disproportionate deductions. Legal action. </a:t>
              </a:r>
            </a:p>
          </p:txBody>
        </p:sp>
      </p:grpSp>
      <p:grpSp>
        <p:nvGrpSpPr>
          <p:cNvPr name="Group 23" id="23"/>
          <p:cNvGrpSpPr/>
          <p:nvPr/>
        </p:nvGrpSpPr>
        <p:grpSpPr>
          <a:xfrm rot="0">
            <a:off x="13598682" y="6374953"/>
            <a:ext cx="3161134" cy="3245612"/>
            <a:chOff x="0" y="0"/>
            <a:chExt cx="4214846" cy="4327482"/>
          </a:xfrm>
        </p:grpSpPr>
        <p:sp>
          <p:nvSpPr>
            <p:cNvPr name="TextBox 24" id="24"/>
            <p:cNvSpPr txBox="true"/>
            <p:nvPr/>
          </p:nvSpPr>
          <p:spPr>
            <a:xfrm rot="0">
              <a:off x="0" y="-66675"/>
              <a:ext cx="4214846" cy="751628"/>
            </a:xfrm>
            <a:prstGeom prst="rect">
              <a:avLst/>
            </a:prstGeom>
          </p:spPr>
          <p:txBody>
            <a:bodyPr anchor="t" rtlCol="false" tIns="0" lIns="0" bIns="0" rIns="0">
              <a:spAutoFit/>
            </a:bodyPr>
            <a:lstStyle/>
            <a:p>
              <a:pPr>
                <a:lnSpc>
                  <a:spcPts val="4759"/>
                </a:lnSpc>
              </a:pPr>
              <a:r>
                <a:rPr lang="en-US" sz="3400" spc="170">
                  <a:solidFill>
                    <a:srgbClr val="BBCBCD"/>
                  </a:solidFill>
                  <a:latin typeface="Saira Medium Italics"/>
                </a:rPr>
                <a:t>Deductions?</a:t>
              </a:r>
            </a:p>
          </p:txBody>
        </p:sp>
        <p:sp>
          <p:nvSpPr>
            <p:cNvPr name="TextBox 25" id="25"/>
            <p:cNvSpPr txBox="true"/>
            <p:nvPr/>
          </p:nvSpPr>
          <p:spPr>
            <a:xfrm rot="0">
              <a:off x="0" y="1081362"/>
              <a:ext cx="4214846" cy="3246120"/>
            </a:xfrm>
            <a:prstGeom prst="rect">
              <a:avLst/>
            </a:prstGeom>
          </p:spPr>
          <p:txBody>
            <a:bodyPr anchor="t" rtlCol="false" tIns="0" lIns="0" bIns="0" rIns="0">
              <a:spAutoFit/>
            </a:bodyPr>
            <a:lstStyle/>
            <a:p>
              <a:pPr>
                <a:lnSpc>
                  <a:spcPts val="3900"/>
                </a:lnSpc>
              </a:pPr>
              <a:r>
                <a:rPr lang="en-US" sz="2600" spc="26">
                  <a:solidFill>
                    <a:srgbClr val="FFFFFF"/>
                  </a:solidFill>
                  <a:latin typeface="Saira Light"/>
                </a:rPr>
                <a:t>Use hardship fund. Point out incorrect deductions. Use grievances and legal strategy. </a:t>
              </a:r>
            </a:p>
          </p:txBody>
        </p:sp>
      </p:grpSp>
      <p:sp>
        <p:nvSpPr>
          <p:cNvPr name="TextBox 26" id="26"/>
          <p:cNvSpPr txBox="true"/>
          <p:nvPr/>
        </p:nvSpPr>
        <p:spPr>
          <a:xfrm rot="0">
            <a:off x="1028700" y="2382763"/>
            <a:ext cx="9196588" cy="580390"/>
          </a:xfrm>
          <a:prstGeom prst="rect">
            <a:avLst/>
          </a:prstGeom>
        </p:spPr>
        <p:txBody>
          <a:bodyPr anchor="t" rtlCol="false" tIns="0" lIns="0" bIns="0" rIns="0">
            <a:spAutoFit/>
          </a:bodyPr>
          <a:lstStyle/>
          <a:p>
            <a:pPr>
              <a:lnSpc>
                <a:spcPts val="4759"/>
              </a:lnSpc>
            </a:pPr>
            <a:r>
              <a:rPr lang="en-US" sz="3399">
                <a:solidFill>
                  <a:srgbClr val="FFFFFF"/>
                </a:solidFill>
                <a:latin typeface="Saira Light"/>
              </a:rPr>
              <a:t>Protecting members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09642" y="2992076"/>
            <a:ext cx="9489757" cy="10287000"/>
          </a:xfrm>
          <a:prstGeom prst="rect">
            <a:avLst/>
          </a:prstGeom>
        </p:spPr>
      </p:pic>
      <p:grpSp>
        <p:nvGrpSpPr>
          <p:cNvPr name="Group 3" id="3"/>
          <p:cNvGrpSpPr/>
          <p:nvPr/>
        </p:nvGrpSpPr>
        <p:grpSpPr>
          <a:xfrm rot="0">
            <a:off x="6899749" y="1028700"/>
            <a:ext cx="10359551" cy="8229600"/>
            <a:chOff x="0" y="0"/>
            <a:chExt cx="2728441" cy="2167467"/>
          </a:xfrm>
        </p:grpSpPr>
        <p:sp>
          <p:nvSpPr>
            <p:cNvPr name="Freeform 4" id="4"/>
            <p:cNvSpPr/>
            <p:nvPr/>
          </p:nvSpPr>
          <p:spPr>
            <a:xfrm flipH="false" flipV="false">
              <a:off x="0" y="0"/>
              <a:ext cx="2728441" cy="2167467"/>
            </a:xfrm>
            <a:custGeom>
              <a:avLst/>
              <a:gdLst/>
              <a:ahLst/>
              <a:cxnLst/>
              <a:rect r="r" b="b" t="t" l="l"/>
              <a:pathLst>
                <a:path h="2167467" w="2728441">
                  <a:moveTo>
                    <a:pt x="35871" y="0"/>
                  </a:moveTo>
                  <a:lnTo>
                    <a:pt x="2692570" y="0"/>
                  </a:lnTo>
                  <a:cubicBezTo>
                    <a:pt x="2702084" y="0"/>
                    <a:pt x="2711208" y="3779"/>
                    <a:pt x="2717935" y="10507"/>
                  </a:cubicBezTo>
                  <a:cubicBezTo>
                    <a:pt x="2724662" y="17234"/>
                    <a:pt x="2728441" y="26358"/>
                    <a:pt x="2728441" y="35871"/>
                  </a:cubicBezTo>
                  <a:lnTo>
                    <a:pt x="2728441" y="2131595"/>
                  </a:lnTo>
                  <a:cubicBezTo>
                    <a:pt x="2728441" y="2141109"/>
                    <a:pt x="2724662" y="2150233"/>
                    <a:pt x="2717935" y="2156960"/>
                  </a:cubicBezTo>
                  <a:cubicBezTo>
                    <a:pt x="2711208" y="2163688"/>
                    <a:pt x="2702084" y="2167467"/>
                    <a:pt x="2692570" y="2167467"/>
                  </a:cubicBezTo>
                  <a:lnTo>
                    <a:pt x="35871" y="2167467"/>
                  </a:lnTo>
                  <a:cubicBezTo>
                    <a:pt x="26358" y="2167467"/>
                    <a:pt x="17234" y="2163688"/>
                    <a:pt x="10507" y="2156960"/>
                  </a:cubicBezTo>
                  <a:cubicBezTo>
                    <a:pt x="3779" y="2150233"/>
                    <a:pt x="0" y="2141109"/>
                    <a:pt x="0" y="2131595"/>
                  </a:cubicBezTo>
                  <a:lnTo>
                    <a:pt x="0" y="35871"/>
                  </a:lnTo>
                  <a:cubicBezTo>
                    <a:pt x="0" y="26358"/>
                    <a:pt x="3779" y="17234"/>
                    <a:pt x="10507" y="10507"/>
                  </a:cubicBezTo>
                  <a:cubicBezTo>
                    <a:pt x="17234" y="3779"/>
                    <a:pt x="26358" y="0"/>
                    <a:pt x="35871" y="0"/>
                  </a:cubicBezTo>
                  <a:close/>
                </a:path>
              </a:pathLst>
            </a:custGeom>
            <a:solidFill>
              <a:srgbClr val="8CA9AD"/>
            </a:solidFill>
          </p:spPr>
        </p:sp>
        <p:sp>
          <p:nvSpPr>
            <p:cNvPr name="TextBox 5" id="5"/>
            <p:cNvSpPr txBox="true"/>
            <p:nvPr/>
          </p:nvSpPr>
          <p:spPr>
            <a:xfrm>
              <a:off x="0" y="-57150"/>
              <a:ext cx="812800" cy="869950"/>
            </a:xfrm>
            <a:prstGeom prst="rect">
              <a:avLst/>
            </a:prstGeom>
          </p:spPr>
          <p:txBody>
            <a:bodyPr anchor="ctr" rtlCol="false" tIns="50800" lIns="50800" bIns="50800" rIns="50800"/>
            <a:lstStyle/>
            <a:p>
              <a:pPr algn="ctr">
                <a:lnSpc>
                  <a:spcPts val="2659"/>
                </a:lnSpc>
                <a:spcBef>
                  <a:spcPct val="0"/>
                </a:spcBef>
              </a:pPr>
            </a:p>
          </p:txBody>
        </p:sp>
      </p:grpSp>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5749890" y="-47757"/>
            <a:ext cx="4102978" cy="2245448"/>
          </a:xfrm>
          <a:prstGeom prst="rect">
            <a:avLst/>
          </a:prstGeom>
        </p:spPr>
      </p:pic>
      <p:grpSp>
        <p:nvGrpSpPr>
          <p:cNvPr name="Group 7" id="7"/>
          <p:cNvGrpSpPr/>
          <p:nvPr/>
        </p:nvGrpSpPr>
        <p:grpSpPr>
          <a:xfrm rot="0">
            <a:off x="7246613" y="5342251"/>
            <a:ext cx="347871" cy="347871"/>
            <a:chOff x="0" y="0"/>
            <a:chExt cx="6350000" cy="6350000"/>
          </a:xfrm>
        </p:grpSpPr>
        <p:sp>
          <p:nvSpPr>
            <p:cNvPr name="Freeform 8" id="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9" id="9"/>
          <p:cNvGrpSpPr/>
          <p:nvPr/>
        </p:nvGrpSpPr>
        <p:grpSpPr>
          <a:xfrm rot="0">
            <a:off x="6899749" y="820581"/>
            <a:ext cx="10608118" cy="8586390"/>
            <a:chOff x="0" y="0"/>
            <a:chExt cx="2793908" cy="2261436"/>
          </a:xfrm>
        </p:grpSpPr>
        <p:sp>
          <p:nvSpPr>
            <p:cNvPr name="Freeform 10" id="10"/>
            <p:cNvSpPr/>
            <p:nvPr/>
          </p:nvSpPr>
          <p:spPr>
            <a:xfrm flipH="false" flipV="false">
              <a:off x="0" y="0"/>
              <a:ext cx="2793908" cy="2261436"/>
            </a:xfrm>
            <a:custGeom>
              <a:avLst/>
              <a:gdLst/>
              <a:ahLst/>
              <a:cxnLst/>
              <a:rect r="r" b="b" t="t" l="l"/>
              <a:pathLst>
                <a:path h="2261436" w="2793908">
                  <a:moveTo>
                    <a:pt x="0" y="0"/>
                  </a:moveTo>
                  <a:lnTo>
                    <a:pt x="2793908" y="0"/>
                  </a:lnTo>
                  <a:lnTo>
                    <a:pt x="2793908" y="2261436"/>
                  </a:lnTo>
                  <a:lnTo>
                    <a:pt x="0" y="2261436"/>
                  </a:lnTo>
                  <a:close/>
                </a:path>
              </a:pathLst>
            </a:custGeom>
            <a:solidFill>
              <a:srgbClr val="8CA9AD"/>
            </a:solidFill>
          </p:spPr>
        </p:sp>
        <p:sp>
          <p:nvSpPr>
            <p:cNvPr name="TextBox 11" id="11"/>
            <p:cNvSpPr txBox="true"/>
            <p:nvPr/>
          </p:nvSpPr>
          <p:spPr>
            <a:xfrm>
              <a:off x="0" y="-76200"/>
              <a:ext cx="812800" cy="889000"/>
            </a:xfrm>
            <a:prstGeom prst="rect">
              <a:avLst/>
            </a:prstGeom>
          </p:spPr>
          <p:txBody>
            <a:bodyPr anchor="ctr" rtlCol="false" tIns="50800" lIns="50800" bIns="50800" rIns="50800"/>
            <a:lstStyle/>
            <a:p>
              <a:pPr algn="ctr">
                <a:lnSpc>
                  <a:spcPts val="3900"/>
                </a:lnSpc>
              </a:pPr>
            </a:p>
          </p:txBody>
        </p:sp>
      </p:grpSp>
      <p:sp>
        <p:nvSpPr>
          <p:cNvPr name="TextBox 12" id="12"/>
          <p:cNvSpPr txBox="true"/>
          <p:nvPr/>
        </p:nvSpPr>
        <p:spPr>
          <a:xfrm rot="0">
            <a:off x="847431" y="1724612"/>
            <a:ext cx="6052319" cy="1003308"/>
          </a:xfrm>
          <a:prstGeom prst="rect">
            <a:avLst/>
          </a:prstGeom>
        </p:spPr>
        <p:txBody>
          <a:bodyPr anchor="t" rtlCol="false" tIns="0" lIns="0" bIns="0" rIns="0">
            <a:spAutoFit/>
          </a:bodyPr>
          <a:lstStyle/>
          <a:p>
            <a:pPr>
              <a:lnSpc>
                <a:spcPts val="7700"/>
              </a:lnSpc>
            </a:pPr>
            <a:r>
              <a:rPr lang="en-US" sz="7000">
                <a:solidFill>
                  <a:srgbClr val="FFFFFF"/>
                </a:solidFill>
                <a:latin typeface="Saira Light"/>
              </a:rPr>
              <a:t>CHALLENGES</a:t>
            </a:r>
          </a:p>
        </p:txBody>
      </p:sp>
      <p:sp>
        <p:nvSpPr>
          <p:cNvPr name="TextBox 13" id="13"/>
          <p:cNvSpPr txBox="true"/>
          <p:nvPr/>
        </p:nvSpPr>
        <p:spPr>
          <a:xfrm rot="0">
            <a:off x="847431" y="3039701"/>
            <a:ext cx="3864322" cy="690888"/>
          </a:xfrm>
          <a:prstGeom prst="rect">
            <a:avLst/>
          </a:prstGeom>
        </p:spPr>
        <p:txBody>
          <a:bodyPr anchor="t" rtlCol="false" tIns="0" lIns="0" bIns="0" rIns="0">
            <a:spAutoFit/>
          </a:bodyPr>
          <a:lstStyle/>
          <a:p>
            <a:pPr>
              <a:lnSpc>
                <a:spcPts val="5390"/>
              </a:lnSpc>
              <a:spcBef>
                <a:spcPct val="0"/>
              </a:spcBef>
            </a:pPr>
            <a:r>
              <a:rPr lang="en-US" sz="4900">
                <a:solidFill>
                  <a:srgbClr val="FFFFFF"/>
                </a:solidFill>
                <a:latin typeface="Saira Light"/>
              </a:rPr>
              <a:t>WHAT BEST?</a:t>
            </a:r>
          </a:p>
        </p:txBody>
      </p:sp>
      <p:grpSp>
        <p:nvGrpSpPr>
          <p:cNvPr name="Group 14" id="14"/>
          <p:cNvGrpSpPr/>
          <p:nvPr/>
        </p:nvGrpSpPr>
        <p:grpSpPr>
          <a:xfrm rot="0">
            <a:off x="8109006" y="1158466"/>
            <a:ext cx="8794893" cy="2202867"/>
            <a:chOff x="0" y="0"/>
            <a:chExt cx="11726525" cy="2937156"/>
          </a:xfrm>
        </p:grpSpPr>
        <p:sp>
          <p:nvSpPr>
            <p:cNvPr name="TextBox 15" id="15"/>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FFFFFF"/>
                  </a:solidFill>
                  <a:latin typeface="Saira Medium Bold"/>
                </a:rPr>
                <a:t>Exam Boards?</a:t>
              </a:r>
            </a:p>
          </p:txBody>
        </p:sp>
        <p:sp>
          <p:nvSpPr>
            <p:cNvPr name="TextBox 16" id="16"/>
            <p:cNvSpPr txBox="true"/>
            <p:nvPr/>
          </p:nvSpPr>
          <p:spPr>
            <a:xfrm rot="0">
              <a:off x="0" y="1011836"/>
              <a:ext cx="11726525" cy="1925320"/>
            </a:xfrm>
            <a:prstGeom prst="rect">
              <a:avLst/>
            </a:prstGeom>
          </p:spPr>
          <p:txBody>
            <a:bodyPr anchor="t" rtlCol="false" tIns="0" lIns="0" bIns="0" rIns="0">
              <a:spAutoFit/>
            </a:bodyPr>
            <a:lstStyle/>
            <a:p>
              <a:pPr>
                <a:lnSpc>
                  <a:spcPts val="3900"/>
                </a:lnSpc>
              </a:pPr>
              <a:r>
                <a:rPr lang="en-US" sz="2600" spc="26">
                  <a:solidFill>
                    <a:srgbClr val="49403C"/>
                  </a:solidFill>
                  <a:latin typeface="Saira Light"/>
                </a:rPr>
                <a:t>Can use to put on record the irregularities (for student appeals). Can use as sign 'partial performance' is accepted</a:t>
              </a:r>
            </a:p>
          </p:txBody>
        </p:sp>
      </p:grpSp>
      <p:grpSp>
        <p:nvGrpSpPr>
          <p:cNvPr name="Group 17" id="17"/>
          <p:cNvGrpSpPr/>
          <p:nvPr/>
        </p:nvGrpSpPr>
        <p:grpSpPr>
          <a:xfrm rot="0">
            <a:off x="8109006" y="3632876"/>
            <a:ext cx="8794893" cy="2202867"/>
            <a:chOff x="0" y="0"/>
            <a:chExt cx="11726525" cy="2937156"/>
          </a:xfrm>
        </p:grpSpPr>
        <p:sp>
          <p:nvSpPr>
            <p:cNvPr name="TextBox 18" id="18"/>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FFFFFF"/>
                  </a:solidFill>
                  <a:latin typeface="Saira Medium Bold"/>
                </a:rPr>
                <a:t>How to stop boycott-breaking?</a:t>
              </a:r>
            </a:p>
          </p:txBody>
        </p:sp>
        <p:sp>
          <p:nvSpPr>
            <p:cNvPr name="TextBox 19" id="19"/>
            <p:cNvSpPr txBox="true"/>
            <p:nvPr/>
          </p:nvSpPr>
          <p:spPr>
            <a:xfrm rot="0">
              <a:off x="0" y="1011836"/>
              <a:ext cx="11726525" cy="1925320"/>
            </a:xfrm>
            <a:prstGeom prst="rect">
              <a:avLst/>
            </a:prstGeom>
          </p:spPr>
          <p:txBody>
            <a:bodyPr anchor="t" rtlCol="false" tIns="0" lIns="0" bIns="0" rIns="0">
              <a:spAutoFit/>
            </a:bodyPr>
            <a:lstStyle/>
            <a:p>
              <a:pPr>
                <a:lnSpc>
                  <a:spcPts val="3900"/>
                </a:lnSpc>
              </a:pPr>
              <a:r>
                <a:rPr lang="en-US" sz="2600" spc="26">
                  <a:solidFill>
                    <a:srgbClr val="49403C"/>
                  </a:solidFill>
                  <a:latin typeface="Saira Light"/>
                </a:rPr>
                <a:t>Scabbing neutralises action. It is difficult to convince our own colleagues to get their priorities right, even more so when outsourced.</a:t>
              </a:r>
            </a:p>
          </p:txBody>
        </p:sp>
      </p:grpSp>
      <p:grpSp>
        <p:nvGrpSpPr>
          <p:cNvPr name="Group 20" id="20"/>
          <p:cNvGrpSpPr/>
          <p:nvPr/>
        </p:nvGrpSpPr>
        <p:grpSpPr>
          <a:xfrm rot="0">
            <a:off x="8109006" y="7466981"/>
            <a:ext cx="8794893" cy="1707567"/>
            <a:chOff x="0" y="0"/>
            <a:chExt cx="11726525" cy="2276756"/>
          </a:xfrm>
        </p:grpSpPr>
        <p:sp>
          <p:nvSpPr>
            <p:cNvPr name="TextBox 21" id="21"/>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FFFFFF"/>
                  </a:solidFill>
                  <a:latin typeface="Saira Medium Bold"/>
                </a:rPr>
                <a:t>Supporting students in complaints</a:t>
              </a:r>
            </a:p>
          </p:txBody>
        </p:sp>
        <p:sp>
          <p:nvSpPr>
            <p:cNvPr name="TextBox 22" id="22"/>
            <p:cNvSpPr txBox="true"/>
            <p:nvPr/>
          </p:nvSpPr>
          <p:spPr>
            <a:xfrm rot="0">
              <a:off x="0" y="1011836"/>
              <a:ext cx="11726525" cy="1264920"/>
            </a:xfrm>
            <a:prstGeom prst="rect">
              <a:avLst/>
            </a:prstGeom>
          </p:spPr>
          <p:txBody>
            <a:bodyPr anchor="t" rtlCol="false" tIns="0" lIns="0" bIns="0" rIns="0">
              <a:spAutoFit/>
            </a:bodyPr>
            <a:lstStyle/>
            <a:p>
              <a:pPr>
                <a:lnSpc>
                  <a:spcPts val="3900"/>
                </a:lnSpc>
              </a:pPr>
              <a:r>
                <a:rPr lang="en-US" sz="2600" spc="26">
                  <a:solidFill>
                    <a:srgbClr val="49403C"/>
                  </a:solidFill>
                  <a:latin typeface="Saira Light"/>
                </a:rPr>
                <a:t>They need to get through the internal procedures before they can get to OiA. </a:t>
              </a:r>
            </a:p>
          </p:txBody>
        </p:sp>
      </p:grpSp>
      <p:grpSp>
        <p:nvGrpSpPr>
          <p:cNvPr name="Group 23" id="23"/>
          <p:cNvGrpSpPr/>
          <p:nvPr/>
        </p:nvGrpSpPr>
        <p:grpSpPr>
          <a:xfrm rot="0">
            <a:off x="7330442" y="1319591"/>
            <a:ext cx="347871" cy="347871"/>
            <a:chOff x="0" y="0"/>
            <a:chExt cx="6350000" cy="6350000"/>
          </a:xfrm>
        </p:grpSpPr>
        <p:sp>
          <p:nvSpPr>
            <p:cNvPr name="Freeform 24" id="24"/>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25" id="25"/>
          <p:cNvGrpSpPr/>
          <p:nvPr/>
        </p:nvGrpSpPr>
        <p:grpSpPr>
          <a:xfrm rot="0">
            <a:off x="7330442" y="3730589"/>
            <a:ext cx="347871" cy="347871"/>
            <a:chOff x="0" y="0"/>
            <a:chExt cx="6350000" cy="6350000"/>
          </a:xfrm>
        </p:grpSpPr>
        <p:sp>
          <p:nvSpPr>
            <p:cNvPr name="Freeform 26" id="26"/>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27" id="27"/>
          <p:cNvGrpSpPr/>
          <p:nvPr/>
        </p:nvGrpSpPr>
        <p:grpSpPr>
          <a:xfrm rot="0">
            <a:off x="7420549" y="7592432"/>
            <a:ext cx="347871" cy="347871"/>
            <a:chOff x="0" y="0"/>
            <a:chExt cx="6350000" cy="6350000"/>
          </a:xfrm>
        </p:grpSpPr>
        <p:sp>
          <p:nvSpPr>
            <p:cNvPr name="Freeform 28" id="28"/>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grpSp>
        <p:nvGrpSpPr>
          <p:cNvPr name="Group 29" id="29"/>
          <p:cNvGrpSpPr/>
          <p:nvPr/>
        </p:nvGrpSpPr>
        <p:grpSpPr>
          <a:xfrm rot="0">
            <a:off x="8109006" y="6107285"/>
            <a:ext cx="8794893" cy="1212267"/>
            <a:chOff x="0" y="0"/>
            <a:chExt cx="11726525" cy="1616356"/>
          </a:xfrm>
        </p:grpSpPr>
        <p:sp>
          <p:nvSpPr>
            <p:cNvPr name="TextBox 30" id="30"/>
            <p:cNvSpPr txBox="true"/>
            <p:nvPr/>
          </p:nvSpPr>
          <p:spPr>
            <a:xfrm rot="0">
              <a:off x="0" y="-38100"/>
              <a:ext cx="11726525" cy="764540"/>
            </a:xfrm>
            <a:prstGeom prst="rect">
              <a:avLst/>
            </a:prstGeom>
          </p:spPr>
          <p:txBody>
            <a:bodyPr anchor="t" rtlCol="false" tIns="0" lIns="0" bIns="0" rIns="0">
              <a:spAutoFit/>
            </a:bodyPr>
            <a:lstStyle/>
            <a:p>
              <a:pPr>
                <a:lnSpc>
                  <a:spcPts val="4680"/>
                </a:lnSpc>
              </a:pPr>
              <a:r>
                <a:rPr lang="en-US" sz="3600" spc="107">
                  <a:solidFill>
                    <a:srgbClr val="FFFFFF"/>
                  </a:solidFill>
                  <a:latin typeface="Saira Medium Bold"/>
                </a:rPr>
                <a:t>Make impact visible</a:t>
              </a:r>
            </a:p>
          </p:txBody>
        </p:sp>
        <p:sp>
          <p:nvSpPr>
            <p:cNvPr name="TextBox 31" id="31"/>
            <p:cNvSpPr txBox="true"/>
            <p:nvPr/>
          </p:nvSpPr>
          <p:spPr>
            <a:xfrm rot="0">
              <a:off x="0" y="1011836"/>
              <a:ext cx="11726525" cy="604520"/>
            </a:xfrm>
            <a:prstGeom prst="rect">
              <a:avLst/>
            </a:prstGeom>
          </p:spPr>
          <p:txBody>
            <a:bodyPr anchor="t" rtlCol="false" tIns="0" lIns="0" bIns="0" rIns="0">
              <a:spAutoFit/>
            </a:bodyPr>
            <a:lstStyle/>
            <a:p>
              <a:pPr>
                <a:lnSpc>
                  <a:spcPts val="3900"/>
                </a:lnSpc>
              </a:pPr>
              <a:r>
                <a:rPr lang="en-US" sz="2600" spc="26">
                  <a:solidFill>
                    <a:srgbClr val="49403C"/>
                  </a:solidFill>
                  <a:latin typeface="Saira Light"/>
                </a:rPr>
                <a:t>Management downplays attack on quality</a:t>
              </a:r>
            </a:p>
          </p:txBody>
        </p:sp>
      </p:grpSp>
      <p:grpSp>
        <p:nvGrpSpPr>
          <p:cNvPr name="Group 32" id="32"/>
          <p:cNvGrpSpPr/>
          <p:nvPr/>
        </p:nvGrpSpPr>
        <p:grpSpPr>
          <a:xfrm rot="0">
            <a:off x="7420549" y="6218798"/>
            <a:ext cx="347871" cy="347871"/>
            <a:chOff x="0" y="0"/>
            <a:chExt cx="6350000" cy="6350000"/>
          </a:xfrm>
        </p:grpSpPr>
        <p:sp>
          <p:nvSpPr>
            <p:cNvPr name="Freeform 33" id="33"/>
            <p:cNvSpPr/>
            <p:nvPr/>
          </p:nvSpPr>
          <p:spPr>
            <a:xfrm flipH="false" flipV="false">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CBCD"/>
            </a:solidFill>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351070" y="2984953"/>
            <a:ext cx="4475018" cy="382269"/>
          </a:xfrm>
          <a:prstGeom prst="rect">
            <a:avLst/>
          </a:prstGeom>
        </p:spPr>
        <p:txBody>
          <a:bodyPr anchor="t" rtlCol="false" tIns="0" lIns="0" bIns="0" rIns="0">
            <a:spAutoFit/>
          </a:bodyPr>
          <a:lstStyle/>
          <a:p>
            <a:pPr>
              <a:lnSpc>
                <a:spcPts val="3080"/>
              </a:lnSpc>
            </a:pPr>
            <a:r>
              <a:rPr lang="en-US" sz="2200">
                <a:solidFill>
                  <a:srgbClr val="000000"/>
                </a:solidFill>
                <a:latin typeface="Saira Light"/>
              </a:rPr>
              <a:t>www.qmucu.org</a:t>
            </a:r>
          </a:p>
        </p:txBody>
      </p:sp>
      <p:grpSp>
        <p:nvGrpSpPr>
          <p:cNvPr name="Group 3" id="3"/>
          <p:cNvGrpSpPr/>
          <p:nvPr/>
        </p:nvGrpSpPr>
        <p:grpSpPr>
          <a:xfrm rot="0">
            <a:off x="-395022" y="3870998"/>
            <a:ext cx="19078043" cy="2567029"/>
            <a:chOff x="0" y="0"/>
            <a:chExt cx="25437391" cy="3422705"/>
          </a:xfrm>
        </p:grpSpPr>
        <p:sp>
          <p:nvSpPr>
            <p:cNvPr name="AutoShape 4" id="4"/>
            <p:cNvSpPr/>
            <p:nvPr/>
          </p:nvSpPr>
          <p:spPr>
            <a:xfrm rot="5400000">
              <a:off x="12148245" y="-12148245"/>
              <a:ext cx="1140902" cy="25437391"/>
            </a:xfrm>
            <a:prstGeom prst="rect">
              <a:avLst/>
            </a:prstGeom>
            <a:solidFill>
              <a:srgbClr val="69A9B2"/>
            </a:solidFill>
          </p:spPr>
        </p:sp>
        <p:sp>
          <p:nvSpPr>
            <p:cNvPr name="AutoShape 5" id="5"/>
            <p:cNvSpPr/>
            <p:nvPr/>
          </p:nvSpPr>
          <p:spPr>
            <a:xfrm rot="5400000">
              <a:off x="12148245" y="-11007343"/>
              <a:ext cx="1140902" cy="25437391"/>
            </a:xfrm>
            <a:prstGeom prst="rect">
              <a:avLst/>
            </a:prstGeom>
            <a:solidFill>
              <a:srgbClr val="69A9B2">
                <a:alpha val="71765"/>
              </a:srgbClr>
            </a:solidFill>
          </p:spPr>
        </p:sp>
        <p:sp>
          <p:nvSpPr>
            <p:cNvPr name="AutoShape 6" id="6"/>
            <p:cNvSpPr/>
            <p:nvPr/>
          </p:nvSpPr>
          <p:spPr>
            <a:xfrm rot="5400000">
              <a:off x="12148245" y="-9866441"/>
              <a:ext cx="1140902" cy="25437391"/>
            </a:xfrm>
            <a:prstGeom prst="rect">
              <a:avLst/>
            </a:prstGeom>
            <a:solidFill>
              <a:srgbClr val="69A9B2">
                <a:alpha val="34902"/>
              </a:srgbClr>
            </a:solidFill>
          </p:spPr>
        </p:sp>
      </p:grpSp>
      <p:grpSp>
        <p:nvGrpSpPr>
          <p:cNvPr name="Group 7" id="7"/>
          <p:cNvGrpSpPr/>
          <p:nvPr/>
        </p:nvGrpSpPr>
        <p:grpSpPr>
          <a:xfrm rot="0">
            <a:off x="1028700" y="2758863"/>
            <a:ext cx="4797388" cy="4769275"/>
            <a:chOff x="0" y="0"/>
            <a:chExt cx="1263510" cy="1256105"/>
          </a:xfrm>
        </p:grpSpPr>
        <p:sp>
          <p:nvSpPr>
            <p:cNvPr name="Freeform 8" id="8"/>
            <p:cNvSpPr/>
            <p:nvPr/>
          </p:nvSpPr>
          <p:spPr>
            <a:xfrm flipH="false" flipV="false">
              <a:off x="0" y="0"/>
              <a:ext cx="1263510" cy="1256105"/>
            </a:xfrm>
            <a:custGeom>
              <a:avLst/>
              <a:gdLst/>
              <a:ahLst/>
              <a:cxnLst/>
              <a:rect r="r" b="b" t="t" l="l"/>
              <a:pathLst>
                <a:path h="1256105" w="1263510">
                  <a:moveTo>
                    <a:pt x="0" y="0"/>
                  </a:moveTo>
                  <a:lnTo>
                    <a:pt x="1263510" y="0"/>
                  </a:lnTo>
                  <a:lnTo>
                    <a:pt x="1263510" y="1256105"/>
                  </a:lnTo>
                  <a:lnTo>
                    <a:pt x="0" y="1256105"/>
                  </a:lnTo>
                  <a:close/>
                </a:path>
              </a:pathLst>
            </a:custGeom>
            <a:solidFill>
              <a:srgbClr val="BBCBCD"/>
            </a:solidFill>
          </p:spPr>
        </p:sp>
        <p:sp>
          <p:nvSpPr>
            <p:cNvPr name="TextBox 9" id="9"/>
            <p:cNvSpPr txBox="true"/>
            <p:nvPr/>
          </p:nvSpPr>
          <p:spPr>
            <a:xfrm>
              <a:off x="0" y="-76200"/>
              <a:ext cx="812800" cy="889000"/>
            </a:xfrm>
            <a:prstGeom prst="rect">
              <a:avLst/>
            </a:prstGeom>
          </p:spPr>
          <p:txBody>
            <a:bodyPr anchor="ctr" rtlCol="false" tIns="50800" lIns="50800" bIns="50800" rIns="50800"/>
            <a:lstStyle/>
            <a:p>
              <a:pPr algn="ctr">
                <a:lnSpc>
                  <a:spcPts val="3900"/>
                </a:lnSpc>
              </a:pPr>
            </a:p>
          </p:txBody>
        </p:sp>
      </p:grpSp>
      <p:grpSp>
        <p:nvGrpSpPr>
          <p:cNvPr name="Group 10" id="10"/>
          <p:cNvGrpSpPr/>
          <p:nvPr/>
        </p:nvGrpSpPr>
        <p:grpSpPr>
          <a:xfrm rot="0">
            <a:off x="12623097" y="2758863"/>
            <a:ext cx="4797388" cy="4769275"/>
            <a:chOff x="0" y="0"/>
            <a:chExt cx="1263510" cy="1256105"/>
          </a:xfrm>
        </p:grpSpPr>
        <p:sp>
          <p:nvSpPr>
            <p:cNvPr name="Freeform 11" id="11"/>
            <p:cNvSpPr/>
            <p:nvPr/>
          </p:nvSpPr>
          <p:spPr>
            <a:xfrm flipH="false" flipV="false">
              <a:off x="0" y="0"/>
              <a:ext cx="1263510" cy="1256105"/>
            </a:xfrm>
            <a:custGeom>
              <a:avLst/>
              <a:gdLst/>
              <a:ahLst/>
              <a:cxnLst/>
              <a:rect r="r" b="b" t="t" l="l"/>
              <a:pathLst>
                <a:path h="1256105" w="1263510">
                  <a:moveTo>
                    <a:pt x="0" y="0"/>
                  </a:moveTo>
                  <a:lnTo>
                    <a:pt x="1263510" y="0"/>
                  </a:lnTo>
                  <a:lnTo>
                    <a:pt x="1263510" y="1256105"/>
                  </a:lnTo>
                  <a:lnTo>
                    <a:pt x="0" y="1256105"/>
                  </a:lnTo>
                  <a:close/>
                </a:path>
              </a:pathLst>
            </a:custGeom>
            <a:solidFill>
              <a:srgbClr val="BBCBCD"/>
            </a:solidFill>
          </p:spPr>
        </p:sp>
        <p:sp>
          <p:nvSpPr>
            <p:cNvPr name="TextBox 12" id="12"/>
            <p:cNvSpPr txBox="true"/>
            <p:nvPr/>
          </p:nvSpPr>
          <p:spPr>
            <a:xfrm>
              <a:off x="0" y="-76200"/>
              <a:ext cx="812800" cy="889000"/>
            </a:xfrm>
            <a:prstGeom prst="rect">
              <a:avLst/>
            </a:prstGeom>
          </p:spPr>
          <p:txBody>
            <a:bodyPr anchor="ctr" rtlCol="false" tIns="50800" lIns="50800" bIns="50800" rIns="50800"/>
            <a:lstStyle/>
            <a:p>
              <a:pPr algn="ctr">
                <a:lnSpc>
                  <a:spcPts val="3900"/>
                </a:lnSpc>
              </a:pPr>
            </a:p>
          </p:txBody>
        </p:sp>
      </p:grpSp>
      <p:grpSp>
        <p:nvGrpSpPr>
          <p:cNvPr name="Group 13" id="13"/>
          <p:cNvGrpSpPr/>
          <p:nvPr/>
        </p:nvGrpSpPr>
        <p:grpSpPr>
          <a:xfrm rot="0">
            <a:off x="6825898" y="2758863"/>
            <a:ext cx="4797388" cy="4769275"/>
            <a:chOff x="0" y="0"/>
            <a:chExt cx="1263510" cy="1256105"/>
          </a:xfrm>
        </p:grpSpPr>
        <p:sp>
          <p:nvSpPr>
            <p:cNvPr name="Freeform 14" id="14"/>
            <p:cNvSpPr/>
            <p:nvPr/>
          </p:nvSpPr>
          <p:spPr>
            <a:xfrm flipH="false" flipV="false">
              <a:off x="0" y="0"/>
              <a:ext cx="1263510" cy="1256105"/>
            </a:xfrm>
            <a:custGeom>
              <a:avLst/>
              <a:gdLst/>
              <a:ahLst/>
              <a:cxnLst/>
              <a:rect r="r" b="b" t="t" l="l"/>
              <a:pathLst>
                <a:path h="1256105" w="1263510">
                  <a:moveTo>
                    <a:pt x="0" y="0"/>
                  </a:moveTo>
                  <a:lnTo>
                    <a:pt x="1263510" y="0"/>
                  </a:lnTo>
                  <a:lnTo>
                    <a:pt x="1263510" y="1256105"/>
                  </a:lnTo>
                  <a:lnTo>
                    <a:pt x="0" y="1256105"/>
                  </a:lnTo>
                  <a:close/>
                </a:path>
              </a:pathLst>
            </a:custGeom>
            <a:solidFill>
              <a:srgbClr val="BBCBCD"/>
            </a:solidFill>
          </p:spPr>
        </p:sp>
        <p:sp>
          <p:nvSpPr>
            <p:cNvPr name="TextBox 15" id="15"/>
            <p:cNvSpPr txBox="true"/>
            <p:nvPr/>
          </p:nvSpPr>
          <p:spPr>
            <a:xfrm>
              <a:off x="0" y="-76200"/>
              <a:ext cx="812800" cy="889000"/>
            </a:xfrm>
            <a:prstGeom prst="rect">
              <a:avLst/>
            </a:prstGeom>
          </p:spPr>
          <p:txBody>
            <a:bodyPr anchor="ctr" rtlCol="false" tIns="50800" lIns="50800" bIns="50800" rIns="50800"/>
            <a:lstStyle/>
            <a:p>
              <a:pPr algn="ctr">
                <a:lnSpc>
                  <a:spcPts val="3900"/>
                </a:lnSpc>
              </a:pPr>
            </a:p>
          </p:txBody>
        </p:sp>
      </p:grpSp>
      <p:grpSp>
        <p:nvGrpSpPr>
          <p:cNvPr name="Group 16" id="16"/>
          <p:cNvGrpSpPr/>
          <p:nvPr/>
        </p:nvGrpSpPr>
        <p:grpSpPr>
          <a:xfrm rot="0">
            <a:off x="8504623" y="6909521"/>
            <a:ext cx="1278754" cy="1278754"/>
            <a:chOff x="0" y="0"/>
            <a:chExt cx="812800" cy="812800"/>
          </a:xfrm>
        </p:grpSpPr>
        <p:sp>
          <p:nvSpPr>
            <p:cNvPr name="Freeform 17" id="17"/>
            <p:cNvSpPr/>
            <p:nvPr/>
          </p:nvSpPr>
          <p:spPr>
            <a:xfrm flipH="false" flipV="false">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9A9B2"/>
            </a:solidFill>
          </p:spPr>
        </p:sp>
        <p:sp>
          <p:nvSpPr>
            <p:cNvPr name="TextBox 18" id="18"/>
            <p:cNvSpPr txBox="true"/>
            <p:nvPr/>
          </p:nvSpPr>
          <p:spPr>
            <a:xfrm>
              <a:off x="76200" y="0"/>
              <a:ext cx="660400" cy="736600"/>
            </a:xfrm>
            <a:prstGeom prst="rect">
              <a:avLst/>
            </a:prstGeom>
          </p:spPr>
          <p:txBody>
            <a:bodyPr anchor="ctr" rtlCol="false" tIns="50800" lIns="50800" bIns="50800" rIns="50800"/>
            <a:lstStyle/>
            <a:p>
              <a:pPr algn="ctr">
                <a:lnSpc>
                  <a:spcPts val="3900"/>
                </a:lnSpc>
              </a:pPr>
            </a:p>
          </p:txBody>
        </p:sp>
      </p:grpSp>
      <p:pic>
        <p:nvPicPr>
          <p:cNvPr name="Picture 19" id="19"/>
          <p:cNvPicPr>
            <a:picLocks noChangeAspect="true"/>
          </p:cNvPicPr>
          <p:nvPr/>
        </p:nvPicPr>
        <p:blipFill>
          <a:blip r:embed="rId2"/>
          <a:srcRect l="0" t="0" r="0" b="0"/>
          <a:stretch>
            <a:fillRect/>
          </a:stretch>
        </p:blipFill>
        <p:spPr>
          <a:xfrm flipH="false" flipV="false" rot="0">
            <a:off x="8577112" y="7014296"/>
            <a:ext cx="1133776" cy="1133776"/>
          </a:xfrm>
          <a:prstGeom prst="rect">
            <a:avLst/>
          </a:prstGeom>
        </p:spPr>
      </p:pic>
      <p:grpSp>
        <p:nvGrpSpPr>
          <p:cNvPr name="Group 20" id="20"/>
          <p:cNvGrpSpPr/>
          <p:nvPr/>
        </p:nvGrpSpPr>
        <p:grpSpPr>
          <a:xfrm rot="0">
            <a:off x="2788017" y="6869318"/>
            <a:ext cx="1278754" cy="1278754"/>
            <a:chOff x="0" y="0"/>
            <a:chExt cx="812800" cy="812800"/>
          </a:xfrm>
        </p:grpSpPr>
        <p:sp>
          <p:nvSpPr>
            <p:cNvPr name="Freeform 21" id="21"/>
            <p:cNvSpPr/>
            <p:nvPr/>
          </p:nvSpPr>
          <p:spPr>
            <a:xfrm flipH="false" flipV="false">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9A9B2"/>
            </a:solidFill>
          </p:spPr>
        </p:sp>
        <p:sp>
          <p:nvSpPr>
            <p:cNvPr name="TextBox 22" id="22"/>
            <p:cNvSpPr txBox="true"/>
            <p:nvPr/>
          </p:nvSpPr>
          <p:spPr>
            <a:xfrm>
              <a:off x="76200" y="0"/>
              <a:ext cx="660400" cy="736600"/>
            </a:xfrm>
            <a:prstGeom prst="rect">
              <a:avLst/>
            </a:prstGeom>
          </p:spPr>
          <p:txBody>
            <a:bodyPr anchor="ctr" rtlCol="false" tIns="50800" lIns="50800" bIns="50800" rIns="50800"/>
            <a:lstStyle/>
            <a:p>
              <a:pPr algn="ctr">
                <a:lnSpc>
                  <a:spcPts val="3900"/>
                </a:lnSpc>
              </a:pPr>
            </a:p>
          </p:txBody>
        </p:sp>
      </p:grpSp>
      <p:grpSp>
        <p:nvGrpSpPr>
          <p:cNvPr name="Group 23" id="23"/>
          <p:cNvGrpSpPr/>
          <p:nvPr/>
        </p:nvGrpSpPr>
        <p:grpSpPr>
          <a:xfrm rot="0">
            <a:off x="14489162" y="6869318"/>
            <a:ext cx="1278754" cy="1278754"/>
            <a:chOff x="0" y="0"/>
            <a:chExt cx="812800" cy="812800"/>
          </a:xfrm>
        </p:grpSpPr>
        <p:sp>
          <p:nvSpPr>
            <p:cNvPr name="Freeform 24" id="24"/>
            <p:cNvSpPr/>
            <p:nvPr/>
          </p:nvSpPr>
          <p:spPr>
            <a:xfrm flipH="false" flipV="false">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9A9B2"/>
            </a:solidFill>
          </p:spPr>
        </p:sp>
        <p:sp>
          <p:nvSpPr>
            <p:cNvPr name="TextBox 25" id="25"/>
            <p:cNvSpPr txBox="true"/>
            <p:nvPr/>
          </p:nvSpPr>
          <p:spPr>
            <a:xfrm>
              <a:off x="76200" y="0"/>
              <a:ext cx="660400" cy="736600"/>
            </a:xfrm>
            <a:prstGeom prst="rect">
              <a:avLst/>
            </a:prstGeom>
          </p:spPr>
          <p:txBody>
            <a:bodyPr anchor="ctr" rtlCol="false" tIns="50800" lIns="50800" bIns="50800" rIns="50800"/>
            <a:lstStyle/>
            <a:p>
              <a:pPr algn="ctr">
                <a:lnSpc>
                  <a:spcPts val="3900"/>
                </a:lnSpc>
              </a:pPr>
            </a:p>
          </p:txBody>
        </p:sp>
      </p:grpSp>
      <p:pic>
        <p:nvPicPr>
          <p:cNvPr name="Picture 26" id="26">
            <a:hlinkClick r:id="rId4" tooltip="https://www.officeforstudents.org.uk/advice-and-guidance/regulation/registration-with-the-ofs-a-guide/conditions-of-registration/"/>
          </p:cNvPr>
          <p:cNvPicPr>
            <a:picLocks noChangeAspect="true"/>
          </p:cNvPicPr>
          <p:nvPr/>
        </p:nvPicPr>
        <p:blipFill>
          <a:blip r:embed="rId3"/>
          <a:srcRect l="0" t="0" r="0" b="0"/>
          <a:stretch>
            <a:fillRect/>
          </a:stretch>
        </p:blipFill>
        <p:spPr>
          <a:xfrm flipH="false" flipV="false" rot="0">
            <a:off x="14614218" y="6994374"/>
            <a:ext cx="1028641" cy="1028641"/>
          </a:xfrm>
          <a:prstGeom prst="rect">
            <a:avLst/>
          </a:prstGeom>
        </p:spPr>
      </p:pic>
      <p:pic>
        <p:nvPicPr>
          <p:cNvPr name="Picture 27" id="27"/>
          <p:cNvPicPr>
            <a:picLocks noChangeAspect="true"/>
          </p:cNvPicPr>
          <p:nvPr/>
        </p:nvPicPr>
        <p:blipFill>
          <a:blip r:embed="rId5"/>
          <a:srcRect l="0" t="0" r="0" b="0"/>
          <a:stretch>
            <a:fillRect/>
          </a:stretch>
        </p:blipFill>
        <p:spPr>
          <a:xfrm flipH="false" flipV="false" rot="0">
            <a:off x="2892111" y="6973412"/>
            <a:ext cx="1070566" cy="1070566"/>
          </a:xfrm>
          <a:prstGeom prst="rect">
            <a:avLst/>
          </a:prstGeom>
        </p:spPr>
      </p:pic>
      <p:sp>
        <p:nvSpPr>
          <p:cNvPr name="TextBox 28" id="28"/>
          <p:cNvSpPr txBox="true"/>
          <p:nvPr/>
        </p:nvSpPr>
        <p:spPr>
          <a:xfrm rot="0">
            <a:off x="7093832" y="3729441"/>
            <a:ext cx="4261522" cy="3180079"/>
          </a:xfrm>
          <a:prstGeom prst="rect">
            <a:avLst/>
          </a:prstGeom>
        </p:spPr>
        <p:txBody>
          <a:bodyPr anchor="t" rtlCol="false" tIns="0" lIns="0" bIns="0" rIns="0">
            <a:spAutoFit/>
          </a:bodyPr>
          <a:lstStyle/>
          <a:p>
            <a:pPr>
              <a:lnSpc>
                <a:spcPts val="3220"/>
              </a:lnSpc>
            </a:pPr>
            <a:r>
              <a:rPr lang="en-US" sz="2300">
                <a:solidFill>
                  <a:srgbClr val="000000"/>
                </a:solidFill>
                <a:latin typeface="Saira Light"/>
              </a:rPr>
              <a:t>Students are key in making a marking boycott effective. Help them direct their rightful frustration to the right culprit. QMUL community solidarity created templates to write to governing body, to OfS, how to appeal grades, petition SET, etc.</a:t>
            </a:r>
          </a:p>
        </p:txBody>
      </p:sp>
      <p:sp>
        <p:nvSpPr>
          <p:cNvPr name="TextBox 29" id="29"/>
          <p:cNvSpPr txBox="true"/>
          <p:nvPr/>
        </p:nvSpPr>
        <p:spPr>
          <a:xfrm rot="0">
            <a:off x="1028700" y="8876031"/>
            <a:ext cx="4475018" cy="382269"/>
          </a:xfrm>
          <a:prstGeom prst="rect">
            <a:avLst/>
          </a:prstGeom>
        </p:spPr>
        <p:txBody>
          <a:bodyPr anchor="t" rtlCol="false" tIns="0" lIns="0" bIns="0" rIns="0">
            <a:spAutoFit/>
          </a:bodyPr>
          <a:lstStyle/>
          <a:p>
            <a:pPr>
              <a:lnSpc>
                <a:spcPts val="3080"/>
              </a:lnSpc>
            </a:pPr>
            <a:r>
              <a:rPr lang="en-US" sz="2200">
                <a:solidFill>
                  <a:srgbClr val="EEECE9"/>
                </a:solidFill>
                <a:latin typeface="Saira Light"/>
              </a:rPr>
              <a:t>www.qmucu.org</a:t>
            </a:r>
          </a:p>
        </p:txBody>
      </p:sp>
      <p:sp>
        <p:nvSpPr>
          <p:cNvPr name="TextBox 30" id="30"/>
          <p:cNvSpPr txBox="true"/>
          <p:nvPr/>
        </p:nvSpPr>
        <p:spPr>
          <a:xfrm rot="0">
            <a:off x="-2164744" y="531178"/>
            <a:ext cx="12031860" cy="1166494"/>
          </a:xfrm>
          <a:prstGeom prst="rect">
            <a:avLst/>
          </a:prstGeom>
        </p:spPr>
        <p:txBody>
          <a:bodyPr anchor="t" rtlCol="false" tIns="0" lIns="0" bIns="0" rIns="0">
            <a:spAutoFit/>
          </a:bodyPr>
          <a:lstStyle/>
          <a:p>
            <a:pPr algn="r">
              <a:lnSpc>
                <a:spcPts val="8799"/>
              </a:lnSpc>
            </a:pPr>
            <a:r>
              <a:rPr lang="en-US" sz="8799">
                <a:solidFill>
                  <a:srgbClr val="EEECE9"/>
                </a:solidFill>
                <a:latin typeface="Saira Medium"/>
              </a:rPr>
              <a:t>MAB RESOURCES</a:t>
            </a:r>
          </a:p>
        </p:txBody>
      </p:sp>
      <p:sp>
        <p:nvSpPr>
          <p:cNvPr name="TextBox 31" id="31"/>
          <p:cNvSpPr txBox="true"/>
          <p:nvPr/>
        </p:nvSpPr>
        <p:spPr>
          <a:xfrm rot="0">
            <a:off x="11867626" y="552166"/>
            <a:ext cx="5920211" cy="772795"/>
          </a:xfrm>
          <a:prstGeom prst="rect">
            <a:avLst/>
          </a:prstGeom>
        </p:spPr>
        <p:txBody>
          <a:bodyPr anchor="t" rtlCol="false" tIns="0" lIns="0" bIns="0" rIns="0">
            <a:spAutoFit/>
          </a:bodyPr>
          <a:lstStyle/>
          <a:p>
            <a:pPr algn="r">
              <a:lnSpc>
                <a:spcPts val="3079"/>
              </a:lnSpc>
            </a:pPr>
            <a:r>
              <a:rPr lang="en-US" sz="2199" spc="109">
                <a:solidFill>
                  <a:srgbClr val="EEECE9"/>
                </a:solidFill>
                <a:latin typeface="Saira Light"/>
              </a:rPr>
              <a:t>There is a lot of collective knowledge in the union about using MABs effectively.</a:t>
            </a:r>
          </a:p>
        </p:txBody>
      </p:sp>
      <p:sp>
        <p:nvSpPr>
          <p:cNvPr name="TextBox 32" id="32"/>
          <p:cNvSpPr txBox="true"/>
          <p:nvPr/>
        </p:nvSpPr>
        <p:spPr>
          <a:xfrm rot="0">
            <a:off x="15021791" y="8914414"/>
            <a:ext cx="4475018" cy="382269"/>
          </a:xfrm>
          <a:prstGeom prst="rect">
            <a:avLst/>
          </a:prstGeom>
        </p:spPr>
        <p:txBody>
          <a:bodyPr anchor="t" rtlCol="false" tIns="0" lIns="0" bIns="0" rIns="0">
            <a:spAutoFit/>
          </a:bodyPr>
          <a:lstStyle/>
          <a:p>
            <a:pPr>
              <a:lnSpc>
                <a:spcPts val="3080"/>
              </a:lnSpc>
            </a:pPr>
            <a:r>
              <a:rPr lang="en-US" sz="2200">
                <a:solidFill>
                  <a:srgbClr val="EEECE9"/>
                </a:solidFill>
                <a:latin typeface="Saira Light"/>
              </a:rPr>
              <a:t>Socials: @qm_ucu</a:t>
            </a:r>
          </a:p>
        </p:txBody>
      </p:sp>
      <p:sp>
        <p:nvSpPr>
          <p:cNvPr name="TextBox 33" id="33"/>
          <p:cNvSpPr txBox="true"/>
          <p:nvPr/>
        </p:nvSpPr>
        <p:spPr>
          <a:xfrm rot="0">
            <a:off x="1028700" y="2885575"/>
            <a:ext cx="4797388" cy="778510"/>
          </a:xfrm>
          <a:prstGeom prst="rect">
            <a:avLst/>
          </a:prstGeom>
        </p:spPr>
        <p:txBody>
          <a:bodyPr anchor="t" rtlCol="false" tIns="0" lIns="0" bIns="0" rIns="0">
            <a:spAutoFit/>
          </a:bodyPr>
          <a:lstStyle/>
          <a:p>
            <a:pPr algn="ctr">
              <a:lnSpc>
                <a:spcPts val="6439"/>
              </a:lnSpc>
            </a:pPr>
            <a:r>
              <a:rPr lang="en-US" sz="4599">
                <a:solidFill>
                  <a:srgbClr val="000000"/>
                </a:solidFill>
                <a:latin typeface="Saira Medium"/>
              </a:rPr>
              <a:t>Experiences</a:t>
            </a:r>
          </a:p>
        </p:txBody>
      </p:sp>
      <p:sp>
        <p:nvSpPr>
          <p:cNvPr name="TextBox 34" id="34"/>
          <p:cNvSpPr txBox="true"/>
          <p:nvPr/>
        </p:nvSpPr>
        <p:spPr>
          <a:xfrm rot="0">
            <a:off x="6825898" y="2885575"/>
            <a:ext cx="4797388" cy="778510"/>
          </a:xfrm>
          <a:prstGeom prst="rect">
            <a:avLst/>
          </a:prstGeom>
        </p:spPr>
        <p:txBody>
          <a:bodyPr anchor="t" rtlCol="false" tIns="0" lIns="0" bIns="0" rIns="0">
            <a:spAutoFit/>
          </a:bodyPr>
          <a:lstStyle/>
          <a:p>
            <a:pPr algn="ctr">
              <a:lnSpc>
                <a:spcPts val="6440"/>
              </a:lnSpc>
            </a:pPr>
            <a:r>
              <a:rPr lang="en-US" sz="4600">
                <a:solidFill>
                  <a:srgbClr val="000000"/>
                </a:solidFill>
                <a:latin typeface="Saira Medium"/>
              </a:rPr>
              <a:t>Student comms</a:t>
            </a:r>
          </a:p>
        </p:txBody>
      </p:sp>
      <p:sp>
        <p:nvSpPr>
          <p:cNvPr name="TextBox 35" id="35"/>
          <p:cNvSpPr txBox="true"/>
          <p:nvPr/>
        </p:nvSpPr>
        <p:spPr>
          <a:xfrm rot="0">
            <a:off x="12623412" y="2885575"/>
            <a:ext cx="4797388" cy="778510"/>
          </a:xfrm>
          <a:prstGeom prst="rect">
            <a:avLst/>
          </a:prstGeom>
        </p:spPr>
        <p:txBody>
          <a:bodyPr anchor="t" rtlCol="false" tIns="0" lIns="0" bIns="0" rIns="0">
            <a:spAutoFit/>
          </a:bodyPr>
          <a:lstStyle/>
          <a:p>
            <a:pPr algn="ctr">
              <a:lnSpc>
                <a:spcPts val="6440"/>
              </a:lnSpc>
            </a:pPr>
            <a:r>
              <a:rPr lang="en-US" sz="4600">
                <a:solidFill>
                  <a:srgbClr val="000000"/>
                </a:solidFill>
                <a:latin typeface="Saira Medium"/>
              </a:rPr>
              <a:t>Frameworks</a:t>
            </a:r>
          </a:p>
        </p:txBody>
      </p:sp>
      <p:sp>
        <p:nvSpPr>
          <p:cNvPr name="TextBox 36" id="36"/>
          <p:cNvSpPr txBox="true"/>
          <p:nvPr/>
        </p:nvSpPr>
        <p:spPr>
          <a:xfrm rot="0">
            <a:off x="1457818" y="4134485"/>
            <a:ext cx="4261522" cy="1979929"/>
          </a:xfrm>
          <a:prstGeom prst="rect">
            <a:avLst/>
          </a:prstGeom>
        </p:spPr>
        <p:txBody>
          <a:bodyPr anchor="t" rtlCol="false" tIns="0" lIns="0" bIns="0" rIns="0">
            <a:spAutoFit/>
          </a:bodyPr>
          <a:lstStyle/>
          <a:p>
            <a:pPr>
              <a:lnSpc>
                <a:spcPts val="3220"/>
              </a:lnSpc>
            </a:pPr>
            <a:r>
              <a:rPr lang="en-US" sz="2300">
                <a:solidFill>
                  <a:srgbClr val="000000"/>
                </a:solidFill>
                <a:latin typeface="Saira Light"/>
              </a:rPr>
              <a:t>A number of branches have maintained successful marking boycotts. They have shared their advice. We have compiled these on our website.</a:t>
            </a:r>
          </a:p>
        </p:txBody>
      </p:sp>
      <p:sp>
        <p:nvSpPr>
          <p:cNvPr name="TextBox 37" id="37"/>
          <p:cNvSpPr txBox="true"/>
          <p:nvPr/>
        </p:nvSpPr>
        <p:spPr>
          <a:xfrm rot="0">
            <a:off x="12997778" y="3832898"/>
            <a:ext cx="4261522" cy="2379979"/>
          </a:xfrm>
          <a:prstGeom prst="rect">
            <a:avLst/>
          </a:prstGeom>
        </p:spPr>
        <p:txBody>
          <a:bodyPr anchor="t" rtlCol="false" tIns="0" lIns="0" bIns="0" rIns="0">
            <a:spAutoFit/>
          </a:bodyPr>
          <a:lstStyle/>
          <a:p>
            <a:pPr>
              <a:lnSpc>
                <a:spcPts val="3220"/>
              </a:lnSpc>
            </a:pPr>
            <a:r>
              <a:rPr lang="en-US" sz="2300">
                <a:solidFill>
                  <a:srgbClr val="000000"/>
                </a:solidFill>
                <a:latin typeface="Saira Light"/>
              </a:rPr>
              <a:t>Management will be acting and reacting based on the demands of the Office for Students. Familiarise yourselves with the Conditions for Registration to challenge any mitigation.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DAFgFd0NeZI</dc:identifier>
  <dcterms:modified xsi:type="dcterms:W3CDTF">2011-08-01T06:04:30Z</dcterms:modified>
  <cp:revision>1</cp:revision>
  <dc:title>Absolutely MABulous public</dc:title>
</cp:coreProperties>
</file>